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4" r:id="rId3"/>
  </p:sldMasterIdLst>
  <p:notesMasterIdLst>
    <p:notesMasterId r:id="rId5"/>
  </p:notesMasterIdLst>
  <p:sldIdLst>
    <p:sldId id="293" r:id="rId4"/>
    <p:sldId id="314" r:id="rId6"/>
    <p:sldId id="315" r:id="rId7"/>
    <p:sldId id="316" r:id="rId8"/>
    <p:sldId id="317" r:id="rId9"/>
    <p:sldId id="318" r:id="rId10"/>
    <p:sldId id="324" r:id="rId11"/>
    <p:sldId id="325" r:id="rId12"/>
    <p:sldId id="327" r:id="rId13"/>
    <p:sldId id="328" r:id="rId14"/>
    <p:sldId id="326" r:id="rId15"/>
    <p:sldId id="319" r:id="rId16"/>
    <p:sldId id="304" r:id="rId17"/>
    <p:sldId id="305" r:id="rId18"/>
    <p:sldId id="306" r:id="rId19"/>
    <p:sldId id="307" r:id="rId20"/>
    <p:sldId id="335" r:id="rId21"/>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微软雅黑" panose="020B0503020204020204" pitchFamily="34" charset="-122"/>
      <p:regular r:id="rId29"/>
    </p:embeddedFont>
    <p:embeddedFont>
      <p:font typeface="方正正中黑_GBK" panose="02000000000000000000" pitchFamily="2" charset="-122"/>
      <p:regular r:id="rId30"/>
    </p:embeddedFont>
    <p:embeddedFont>
      <p:font typeface="等线" panose="02010600030101010101" pitchFamily="2" charset="-122"/>
      <p:regular r:id="rId31"/>
    </p:embeddedFont>
    <p:embeddedFont>
      <p:font typeface="Impact" panose="020B0806030902050204" pitchFamily="34" charset="0"/>
      <p:regular r:id="rId32"/>
    </p:embeddedFont>
    <p:embeddedFont>
      <p:font typeface="Vivaldi" panose="03020602050506090804" pitchFamily="66" charset="0"/>
      <p:italic r:id="rId33"/>
    </p:embeddedFont>
  </p:embeddedFontLst>
  <p:custDataLst>
    <p:tags r:id="rId34"/>
  </p:custDataLst>
  <p:defaultTex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6"/>
    <p:restoredTop sz="95238"/>
  </p:normalViewPr>
  <p:slideViewPr>
    <p:cSldViewPr snapToGrid="0" showGuides="1">
      <p:cViewPr varScale="1">
        <p:scale>
          <a:sx n="96" d="100"/>
          <a:sy n="96" d="100"/>
        </p:scale>
        <p:origin x="1112" y="168"/>
      </p:cViewPr>
      <p:guideLst>
        <p:guide orient="horz" pos="2162"/>
        <p:guide pos="3977"/>
      </p:guideLst>
    </p:cSldViewPr>
  </p:slideViewPr>
  <p:notesTextViewPr>
    <p:cViewPr>
      <p:scale>
        <a:sx n="1" d="1"/>
        <a:sy n="1" d="1"/>
      </p:scale>
      <p:origin x="0" y="0"/>
    </p:cViewPr>
  </p:notesTextViewPr>
  <p:sorterViewPr showFormatting="0">
    <p:cViewPr varScale="1">
      <p:scale>
        <a:sx n="1" d="1"/>
        <a:sy n="1" d="1"/>
      </p:scale>
      <p:origin x="0" y="-445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4" Type="http://schemas.openxmlformats.org/officeDocument/2006/relationships/tags" Target="tags/tag3.xml"/><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Master" Target="slideMasters/slideMaster2.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buFontTx/>
              <a:buNone/>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buFontTx/>
              <a:buNone/>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0" hangingPunct="0">
              <a:buFontTx/>
              <a:buNone/>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0" hangingPunct="0">
              <a:buFontTx/>
              <a:buNone/>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B4E8184E-79E9-4E37-A80C-2F03E678E02E}"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solidFill>
              <a:srgbClr val="000000">
                <a:alpha val="100000"/>
              </a:srgbClr>
            </a:solidFill>
            <a:miter lim="800000"/>
          </a:ln>
        </p:spPr>
      </p:sp>
      <p:sp>
        <p:nvSpPr>
          <p:cNvPr id="6147"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6148"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a:solidFill>
              <a:srgbClr val="000000">
                <a:alpha val="100000"/>
              </a:srgbClr>
            </a:solidFill>
            <a:miter lim="800000"/>
          </a:ln>
        </p:spPr>
      </p:sp>
      <p:sp>
        <p:nvSpPr>
          <p:cNvPr id="32771" name="备注占位符 2"/>
          <p:cNvSpPr>
            <a:spLocks noGrp="1"/>
          </p:cNvSpPr>
          <p:nvPr>
            <p:ph type="body"/>
          </p:nvPr>
        </p:nvSpPr>
        <p:spPr>
          <a:noFill/>
          <a:ln>
            <a:noFill/>
          </a:ln>
        </p:spPr>
        <p:txBody>
          <a:bodyPr wrap="square" lIns="91440" tIns="45720" rIns="91440" bIns="45720" anchor="t"/>
          <a:lstStyle/>
          <a:p>
            <a:pPr lvl="0"/>
            <a:r>
              <a:rPr lang="zh-CN" altLang="en-US" dirty="0"/>
              <a:t>庞加莱提出“自守函数”的理论</a:t>
            </a:r>
            <a:endParaRPr lang="zh-CN" altLang="en-US" dirty="0"/>
          </a:p>
        </p:txBody>
      </p:sp>
      <p:sp>
        <p:nvSpPr>
          <p:cNvPr id="327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a:solidFill>
              <a:srgbClr val="000000">
                <a:alpha val="100000"/>
              </a:srgbClr>
            </a:solidFill>
            <a:miter lim="800000"/>
          </a:ln>
        </p:spPr>
      </p:sp>
      <p:sp>
        <p:nvSpPr>
          <p:cNvPr id="10243"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p:nvPr>
        </p:nvSpPr>
        <p:spPr>
          <a:noFill/>
          <a:ln>
            <a:noFill/>
          </a:ln>
        </p:spPr>
        <p:txBody>
          <a:bodyPr wrap="square" lIns="91440" tIns="45720" rIns="91440" bIns="45720" anchor="t"/>
          <a:p>
            <a:pPr lvl="0" eaLnBrk="1" hangingPunct="1"/>
            <a:endParaRPr lang="zh-CN" altLang="en-US" dirty="0"/>
          </a:p>
        </p:txBody>
      </p:sp>
      <p:sp>
        <p:nvSpPr>
          <p:cNvPr id="53252" name="灯片编号占位符 3"/>
          <p:cNvSpPr txBox="1">
            <a:spLocks noGrp="1"/>
          </p:cNvSpPr>
          <p:nvPr>
            <p:ph type="sldNum" sz="quarter"/>
          </p:nvPr>
        </p:nvSpPr>
        <p:spPr>
          <a:xfrm>
            <a:off x="3884613" y="8685213"/>
            <a:ext cx="2971800" cy="458787"/>
          </a:xfrm>
          <a:prstGeom prst="rect">
            <a:avLst/>
          </a:prstGeom>
          <a:noFill/>
          <a:ln w="9525">
            <a:noFill/>
          </a:ln>
        </p:spPr>
        <p:txBody>
          <a:bodyPr anchor="b"/>
          <a:p>
            <a:pPr lvl="0" algn="r" eaLnBrk="1" hangingPunct="1">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a:solidFill>
              <a:srgbClr val="000000">
                <a:alpha val="100000"/>
              </a:srgbClr>
            </a:solidFill>
            <a:miter lim="800000"/>
          </a:ln>
        </p:spPr>
      </p:sp>
      <p:sp>
        <p:nvSpPr>
          <p:cNvPr id="10243"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a:solidFill>
              <a:srgbClr val="000000">
                <a:alpha val="100000"/>
              </a:srgbClr>
            </a:solidFill>
            <a:miter lim="800000"/>
          </a:ln>
        </p:spPr>
      </p:sp>
      <p:sp>
        <p:nvSpPr>
          <p:cNvPr id="12291"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229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a:solidFill>
              <a:srgbClr val="000000">
                <a:alpha val="100000"/>
              </a:srgbClr>
            </a:solidFill>
            <a:miter lim="800000"/>
          </a:ln>
        </p:spPr>
      </p:sp>
      <p:sp>
        <p:nvSpPr>
          <p:cNvPr id="16387"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1638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a:solidFill>
              <a:srgbClr val="000000">
                <a:alpha val="100000"/>
              </a:srgbClr>
            </a:solidFill>
            <a:miter lim="800000"/>
          </a:ln>
        </p:spPr>
      </p:sp>
      <p:sp>
        <p:nvSpPr>
          <p:cNvPr id="24579"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458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a:solidFill>
              <a:srgbClr val="000000">
                <a:alpha val="100000"/>
              </a:srgbClr>
            </a:solidFill>
            <a:miter lim="800000"/>
          </a:ln>
        </p:spPr>
      </p:sp>
      <p:sp>
        <p:nvSpPr>
          <p:cNvPr id="26627"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266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a:solidFill>
              <a:srgbClr val="000000">
                <a:alpha val="100000"/>
              </a:srgbClr>
            </a:solidFill>
            <a:miter lim="800000"/>
          </a:ln>
        </p:spPr>
      </p:sp>
      <p:sp>
        <p:nvSpPr>
          <p:cNvPr id="30723"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072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a:spcBef>
                <a:spcPct val="0"/>
              </a:spcBef>
              <a:buChar char="•"/>
            </a:pPr>
            <a:fld id="{9A0DB2DC-4C9A-4742-B13C-FB6460FD3503}" type="slidenum">
              <a:rPr lang="zh-CN" altLang="en-US" dirty="0">
                <a:ea typeface="微软雅黑" panose="020B0503020204020204" pitchFamily="34" charset="-122"/>
              </a:rPr>
            </a:fld>
            <a:endParaRPr lang="zh-CN" altLang="en-US" dirty="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与封底">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分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版权页">
    <p:bg>
      <p:bgPr>
        <a:solidFill>
          <a:schemeClr val="bg1"/>
        </a:solidFill>
        <a:effectLst/>
      </p:bgPr>
    </p:bg>
    <p:spTree>
      <p:nvGrpSpPr>
        <p:cNvPr id="1" name=""/>
        <p:cNvGrpSpPr/>
        <p:nvPr/>
      </p:nvGrpSpPr>
      <p:grpSpPr>
        <a:xfrm>
          <a:off x="0" y="0"/>
          <a:ext cx="0" cy="0"/>
          <a:chOff x="0" y="0"/>
          <a:chExt cx="0" cy="0"/>
        </a:xfrm>
      </p:grpSpPr>
      <p:grpSp>
        <p:nvGrpSpPr>
          <p:cNvPr id="2050" name="组合 1"/>
          <p:cNvGrpSpPr/>
          <p:nvPr userDrawn="1"/>
        </p:nvGrpSpPr>
        <p:grpSpPr>
          <a:xfrm>
            <a:off x="0" y="0"/>
            <a:ext cx="12192000" cy="6858000"/>
            <a:chOff x="0" y="0"/>
            <a:chExt cx="12192000" cy="6858000"/>
          </a:xfrm>
        </p:grpSpPr>
        <p:pic>
          <p:nvPicPr>
            <p:cNvPr id="2051" name="图片 1"/>
            <p:cNvPicPr>
              <a:picLocks noChangeAspect="1"/>
            </p:cNvPicPr>
            <p:nvPr/>
          </p:nvPicPr>
          <p:blipFill>
            <a:blip r:embed="rId2"/>
            <a:stretch>
              <a:fillRect/>
            </a:stretch>
          </p:blipFill>
          <p:spPr>
            <a:xfrm>
              <a:off x="0" y="0"/>
              <a:ext cx="12192000" cy="6858000"/>
            </a:xfrm>
            <a:prstGeom prst="rect">
              <a:avLst/>
            </a:prstGeom>
            <a:noFill/>
            <a:ln w="9525">
              <a:noFill/>
            </a:ln>
          </p:spPr>
        </p:pic>
        <p:pic>
          <p:nvPicPr>
            <p:cNvPr id="2052" name="图片 11"/>
            <p:cNvPicPr>
              <a:picLocks noChangeAspect="1"/>
            </p:cNvPicPr>
            <p:nvPr/>
          </p:nvPicPr>
          <p:blipFill>
            <a:blip r:embed="rId3"/>
            <a:stretch>
              <a:fillRect/>
            </a:stretch>
          </p:blipFill>
          <p:spPr>
            <a:xfrm>
              <a:off x="5016500" y="1628775"/>
              <a:ext cx="2159000" cy="2159000"/>
            </a:xfrm>
            <a:prstGeom prst="rect">
              <a:avLst/>
            </a:prstGeom>
            <a:noFill/>
            <a:ln w="9525">
              <a:noFill/>
            </a:ln>
          </p:spPr>
        </p:pic>
        <p:pic>
          <p:nvPicPr>
            <p:cNvPr id="2053" name="图片 1"/>
            <p:cNvPicPr>
              <a:picLocks noChangeAspect="1"/>
            </p:cNvPicPr>
            <p:nvPr/>
          </p:nvPicPr>
          <p:blipFill>
            <a:blip r:embed="rId4"/>
            <a:stretch>
              <a:fillRect/>
            </a:stretch>
          </p:blipFill>
          <p:spPr>
            <a:xfrm>
              <a:off x="3624263" y="3579813"/>
              <a:ext cx="4943475" cy="1073150"/>
            </a:xfrm>
            <a:prstGeom prst="rect">
              <a:avLst/>
            </a:prstGeom>
            <a:noFill/>
            <a:ln w="9525">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信息页">
    <p:bg>
      <p:bgPr>
        <a:solidFill>
          <a:schemeClr val="bg1"/>
        </a:solidFill>
        <a:effectLst/>
      </p:bgPr>
    </p:bg>
    <p:spTree>
      <p:nvGrpSpPr>
        <p:cNvPr id="1" name=""/>
        <p:cNvGrpSpPr/>
        <p:nvPr/>
      </p:nvGrpSpPr>
      <p:grpSpPr>
        <a:xfrm>
          <a:off x="0" y="0"/>
          <a:ext cx="0" cy="0"/>
          <a:chOff x="0" y="0"/>
          <a:chExt cx="0" cy="0"/>
        </a:xfrm>
      </p:grpSpPr>
      <p:grpSp>
        <p:nvGrpSpPr>
          <p:cNvPr id="3074" name="组合 3"/>
          <p:cNvGrpSpPr/>
          <p:nvPr userDrawn="1"/>
        </p:nvGrpSpPr>
        <p:grpSpPr>
          <a:xfrm>
            <a:off x="0" y="0"/>
            <a:ext cx="12192000" cy="6858000"/>
            <a:chOff x="0" y="0"/>
            <a:chExt cx="12192000" cy="6858000"/>
          </a:xfrm>
        </p:grpSpPr>
        <p:pic>
          <p:nvPicPr>
            <p:cNvPr id="3075" name="图片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文本框 11"/>
            <p:cNvSpPr txBox="1">
              <a:spLocks noChangeArrowheads="1"/>
            </p:cNvSpPr>
            <p:nvPr/>
          </p:nvSpPr>
          <p:spPr bwMode="auto">
            <a:xfrm>
              <a:off x="3117850" y="5781675"/>
              <a:ext cx="59563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只为设计最优质</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PPT</a:t>
              </a:r>
              <a:endPar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auto" latinLnBrk="0" hangingPunct="1">
                <a:lnSpc>
                  <a:spcPct val="150000"/>
                </a:lnSpc>
                <a:spcBef>
                  <a:spcPct val="0"/>
                </a:spcBef>
                <a:spcAft>
                  <a:spcPts val="0"/>
                </a:spcAft>
                <a:buClrTx/>
                <a:buSzTx/>
                <a:buFontTx/>
                <a:buNone/>
                <a:defRPr/>
              </a:pP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关注 灰色的风 更多优秀</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作品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模板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图表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教程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经验分享 </a:t>
              </a:r>
              <a:r>
                <a:rPr kumimoji="0" lang="en-US" altLang="zh-CN"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rPr>
                <a:t>优秀设计</a:t>
              </a:r>
              <a:endParaRPr kumimoji="0" lang="zh-CN" altLang="en-US" sz="1100" b="0" i="0" u="none" strike="noStrike" kern="1200" cap="none" spc="0" normalizeH="0" baseline="0" noProof="0">
                <a:ln>
                  <a:noFill/>
                </a:ln>
                <a:solidFill>
                  <a:srgbClr val="979797"/>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077" name="图片 12"/>
            <p:cNvPicPr>
              <a:picLocks noChangeAspect="1"/>
            </p:cNvPicPr>
            <p:nvPr/>
          </p:nvPicPr>
          <p:blipFill>
            <a:blip r:embed="rId3"/>
            <a:stretch>
              <a:fillRect/>
            </a:stretch>
          </p:blipFill>
          <p:spPr>
            <a:xfrm>
              <a:off x="6816725" y="1690688"/>
              <a:ext cx="1976438" cy="1976437"/>
            </a:xfrm>
            <a:prstGeom prst="rect">
              <a:avLst/>
            </a:prstGeom>
            <a:noFill/>
            <a:ln w="38100" cap="flat" cmpd="sng">
              <a:solidFill>
                <a:schemeClr val="bg1"/>
              </a:solidFill>
              <a:prstDash val="solid"/>
              <a:miter/>
              <a:headEnd type="none" w="med" len="med"/>
              <a:tailEnd type="none" w="med" len="med"/>
            </a:ln>
          </p:spPr>
        </p:pic>
        <p:pic>
          <p:nvPicPr>
            <p:cNvPr id="3078" name="图片 13"/>
            <p:cNvPicPr>
              <a:picLocks noChangeAspect="1"/>
            </p:cNvPicPr>
            <p:nvPr/>
          </p:nvPicPr>
          <p:blipFill>
            <a:blip r:embed="rId4"/>
            <a:stretch>
              <a:fillRect/>
            </a:stretch>
          </p:blipFill>
          <p:spPr>
            <a:xfrm>
              <a:off x="3398838" y="1690688"/>
              <a:ext cx="1976437" cy="1976437"/>
            </a:xfrm>
            <a:prstGeom prst="rect">
              <a:avLst/>
            </a:prstGeom>
            <a:noFill/>
            <a:ln w="38100" cap="flat" cmpd="sng">
              <a:solidFill>
                <a:schemeClr val="bg1"/>
              </a:solidFill>
              <a:prstDash val="solid"/>
              <a:miter/>
              <a:headEnd type="none" w="med" len="med"/>
              <a:tailEnd type="none" w="med" len="med"/>
            </a:ln>
          </p:spPr>
        </p:pic>
        <p:sp>
          <p:nvSpPr>
            <p:cNvPr id="7" name="文本框 5"/>
            <p:cNvSpPr txBox="1">
              <a:spLocks noChangeArrowheads="1"/>
            </p:cNvSpPr>
            <p:nvPr/>
          </p:nvSpPr>
          <p:spPr bwMode="auto">
            <a:xfrm>
              <a:off x="3398838" y="3786188"/>
              <a:ext cx="19764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公众号</a:t>
              </a:r>
              <a:r>
                <a:rPr kumimoji="0" lang="en-US" altLang="zh-CN"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  hsdf_ppt</a:t>
              </a:r>
              <a:endPar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文本框 6"/>
            <p:cNvSpPr txBox="1">
              <a:spLocks noChangeArrowheads="1"/>
            </p:cNvSpPr>
            <p:nvPr/>
          </p:nvSpPr>
          <p:spPr bwMode="auto">
            <a:xfrm>
              <a:off x="6816725" y="3786188"/>
              <a:ext cx="19764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微博</a:t>
              </a:r>
              <a:r>
                <a:rPr kumimoji="0" lang="en-US" altLang="zh-CN"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灰色</a:t>
              </a:r>
              <a:r>
                <a:rPr kumimoji="0" lang="en-US" altLang="zh-CN"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_</a:t>
              </a:r>
              <a:r>
                <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rPr>
                <a:t>风</a:t>
              </a:r>
              <a:endParaRPr kumimoji="0" lang="zh-CN" altLang="en-US" sz="1400" b="0" i="0" u="none" strike="noStrike" kern="1200" cap="none" spc="0" normalizeH="0" baseline="0" noProof="0">
                <a:ln>
                  <a:noFill/>
                </a:ln>
                <a:solidFill>
                  <a:srgbClr val="2C2C2C"/>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3081" name="图片 7"/>
            <p:cNvPicPr>
              <a:picLocks noChangeAspect="1"/>
            </p:cNvPicPr>
            <p:nvPr/>
          </p:nvPicPr>
          <p:blipFill>
            <a:blip r:embed="rId5"/>
            <a:stretch>
              <a:fillRect/>
            </a:stretch>
          </p:blipFill>
          <p:spPr>
            <a:xfrm>
              <a:off x="2927350" y="1196975"/>
              <a:ext cx="750888" cy="749300"/>
            </a:xfrm>
            <a:prstGeom prst="rect">
              <a:avLst/>
            </a:prstGeom>
            <a:noFill/>
            <a:ln w="9525">
              <a:noFill/>
            </a:ln>
          </p:spPr>
        </p:pic>
        <p:pic>
          <p:nvPicPr>
            <p:cNvPr id="3082" name="图片 1"/>
            <p:cNvPicPr>
              <a:picLocks noChangeAspect="1"/>
            </p:cNvPicPr>
            <p:nvPr/>
          </p:nvPicPr>
          <p:blipFill>
            <a:blip r:embed="rId6"/>
            <a:stretch>
              <a:fillRect/>
            </a:stretch>
          </p:blipFill>
          <p:spPr>
            <a:xfrm>
              <a:off x="6506670" y="1306051"/>
              <a:ext cx="560881" cy="457240"/>
            </a:xfrm>
            <a:prstGeom prst="rect">
              <a:avLst/>
            </a:prstGeom>
            <a:noFill/>
            <a:ln w="9525">
              <a:noFill/>
            </a:ln>
          </p:spPr>
        </p:pic>
      </p:gr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p:cNvPicPr>
          <p:nvPr userDrawn="1"/>
        </p:nvPicPr>
        <p:blipFill>
          <a:blip r:embed="rId6"/>
          <a:stretch>
            <a:fillRect/>
          </a:stretch>
        </p:blipFill>
        <p:spPr>
          <a:xfrm>
            <a:off x="0" y="0"/>
            <a:ext cx="12192000" cy="6858000"/>
          </a:xfrm>
          <a:prstGeom prst="rect">
            <a:avLst/>
          </a:prstGeom>
          <a:noFill/>
          <a:ln w="9525">
            <a:noFill/>
          </a:ln>
        </p:spPr>
      </p:pic>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buFontTx/>
              <a:buNone/>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3FC79BF-C59D-401C-A100-E380D350105D}"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alibri" panose="020F050202020403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hyperlink" Target="https://baike.baidu.com/item/%E5%8D%97%E9%94%A1/7147953" TargetMode="Externa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hyperlink" Target="https://baike.baidu.com/item/%E7%99%BD%E5%96%89%E7%97%85" TargetMode="External"/><Relationship Id="rId1" Type="http://schemas.openxmlformats.org/officeDocument/2006/relationships/hyperlink" Target="https://baike.baidu.com/item/%E6%97%A9%E7%86%9F" TargetMode="External"/></Relationships>
</file>

<file path=ppt/slides/_rels/slide5.xml.rels><?xml version="1.0" encoding="UTF-8" standalone="yes"?>
<Relationships xmlns="http://schemas.openxmlformats.org/package/2006/relationships"><Relationship Id="rId9" Type="http://schemas.openxmlformats.org/officeDocument/2006/relationships/hyperlink" Target="https://www.baidu.com/s?wd=%E4%B8%89%E4%BD%93%E9%97%AE%E9%A2%98&amp;tn=SE_PcZhidaonwhc_ngpagmjz&amp;rsv_dl=gh_pc_zhidao" TargetMode="External"/><Relationship Id="rId8" Type="http://schemas.openxmlformats.org/officeDocument/2006/relationships/hyperlink" Target="https://www.baidu.com/s?wd=%E5%A4%A9%E4%BD%93%E5%8A%9B%E5%AD%A6&amp;tn=SE_PcZhidaonwhc_ngpagmjz&amp;rsv_dl=gh_pc_zhidao" TargetMode="External"/><Relationship Id="rId7" Type="http://schemas.openxmlformats.org/officeDocument/2006/relationships/hyperlink" Target="https://www.baidu.com/s?wd=%E6%B3%95%E5%9B%BD%E7%A7%91%E5%AD%A6%E9%99%A2&amp;tn=SE_PcZhidaonwhc_ngpagmjz&amp;rsv_dl=gh_pc_zhidao" TargetMode="External"/><Relationship Id="rId6" Type="http://schemas.openxmlformats.org/officeDocument/2006/relationships/hyperlink" Target="https://www.baidu.com/s?wd=%E5%B7%B4%E9%BB%8E%E5%A4%A7%E5%AD%A6&amp;tn=SE_PcZhidaonwhc_ngpagmjz&amp;rsv_dl=gh_pc_zhidao" TargetMode="External"/><Relationship Id="rId5" Type="http://schemas.openxmlformats.org/officeDocument/2006/relationships/hyperlink" Target="https://www.baidu.com/s?wd=%E5%8D%A1%E6%98%82%E5%A4%A7%E5%AD%A6&amp;tn=SE_PcZhidaonwhc_ngpagmjz&amp;rsv_dl=gh_pc_zhidao" TargetMode="External"/><Relationship Id="rId4" Type="http://schemas.openxmlformats.org/officeDocument/2006/relationships/hyperlink" Target="https://www.baidu.com/s?wd=%E5%BE%AE%E5%88%86%E6%96%B9%E7%A8%8B&amp;tn=SE_PcZhidaonwhc_ngpagmjz&amp;rsv_dl=gh_pc_zhidao" TargetMode="External"/><Relationship Id="rId3" Type="http://schemas.openxmlformats.org/officeDocument/2006/relationships/hyperlink" Target="https://www.baidu.com/s?wd=%E5%BA%9E%E5%8A%A0%E8%8E%B1&amp;tn=SE_PcZhidaonwhc_ngpagmjz&amp;rsv_dl=gh_pc_zhidao" TargetMode="External"/><Relationship Id="rId2" Type="http://schemas.openxmlformats.org/officeDocument/2006/relationships/image" Target="../media/image13.jpeg"/><Relationship Id="rId12" Type="http://schemas.openxmlformats.org/officeDocument/2006/relationships/notesSlide" Target="../notesSlides/notesSlide5.xml"/><Relationship Id="rId11" Type="http://schemas.openxmlformats.org/officeDocument/2006/relationships/slideLayout" Target="../slideLayouts/slideLayout4.xml"/><Relationship Id="rId10" Type="http://schemas.openxmlformats.org/officeDocument/2006/relationships/hyperlink" Target="https://www.baidu.com/s?wd=%E6%B3%95%E5%85%B0%E8%A5%BF%E5%AD%A6%E9%99%A2&amp;tn=SE_PcZhidaonwhc_ngpagmjz&amp;rsv_dl=gh_pc_zhidao" TargetMode="Externa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图片 2"/>
          <p:cNvPicPr>
            <a:picLocks noChangeAspect="1"/>
          </p:cNvPicPr>
          <p:nvPr/>
        </p:nvPicPr>
        <p:blipFill>
          <a:blip r:embed="rId1"/>
          <a:stretch>
            <a:fillRect/>
          </a:stretch>
        </p:blipFill>
        <p:spPr>
          <a:xfrm>
            <a:off x="-14287" y="0"/>
            <a:ext cx="12201525" cy="6858000"/>
          </a:xfrm>
          <a:prstGeom prst="rect">
            <a:avLst/>
          </a:prstGeom>
          <a:noFill/>
          <a:ln w="9525">
            <a:noFill/>
          </a:ln>
        </p:spPr>
      </p:pic>
      <p:sp>
        <p:nvSpPr>
          <p:cNvPr id="4" name="矩形 3"/>
          <p:cNvSpPr/>
          <p:nvPr/>
        </p:nvSpPr>
        <p:spPr>
          <a:xfrm>
            <a:off x="4763" y="0"/>
            <a:ext cx="12192000" cy="6858000"/>
          </a:xfrm>
          <a:prstGeom prst="rect">
            <a:avLst/>
          </a:prstGeom>
          <a:solidFill>
            <a:srgbClr val="000E2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4" name="文本框 4"/>
          <p:cNvSpPr txBox="1"/>
          <p:nvPr/>
        </p:nvSpPr>
        <p:spPr>
          <a:xfrm>
            <a:off x="4007803" y="2222500"/>
            <a:ext cx="4176395" cy="1014730"/>
          </a:xfrm>
          <a:prstGeom prst="rect">
            <a:avLst/>
          </a:prstGeom>
          <a:noFill/>
          <a:ln w="9525">
            <a:noFill/>
          </a:ln>
        </p:spPr>
        <p:txBody>
          <a:bodyPr wrap="none">
            <a:spAutoFit/>
          </a:bodyPr>
          <a:p>
            <a:pPr algn="ctr" eaLnBrk="1" hangingPunct="1"/>
            <a:r>
              <a:rPr lang="zh-CN" altLang="en-US" sz="6000" dirty="0">
                <a:solidFill>
                  <a:schemeClr val="bg1"/>
                </a:solidFill>
                <a:latin typeface="微软雅黑" panose="020B0503020204020204" pitchFamily="34" charset="-122"/>
                <a:sym typeface="+mn-ea"/>
              </a:rPr>
              <a:t>亨利·庞加莱</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
        <p:nvSpPr>
          <p:cNvPr id="6" name="矩形 5"/>
          <p:cNvSpPr/>
          <p:nvPr>
            <p:custDataLst>
              <p:tags r:id="rId2"/>
            </p:custDataLst>
          </p:nvPr>
        </p:nvSpPr>
        <p:spPr>
          <a:xfrm>
            <a:off x="1533525" y="3213100"/>
            <a:ext cx="9115425" cy="4635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a:ln>
                  <a:noFill/>
                </a:ln>
                <a:solidFill>
                  <a:schemeClr val="bg1">
                    <a:lumMod val="75000"/>
                  </a:schemeClr>
                </a:solidFill>
                <a:effectLst/>
                <a:uLnTx/>
                <a:uFillTx/>
                <a:latin typeface="+mn-ea"/>
                <a:ea typeface="+mn-ea"/>
                <a:cs typeface="+mn-cs"/>
                <a:sym typeface="+mn-ea"/>
              </a:rPr>
              <a:t>                                  ——</a:t>
            </a:r>
            <a:r>
              <a:rPr kumimoji="0" lang="zh-CN" altLang="en-US" sz="2400" b="0" i="0" u="none" strike="noStrike" kern="1200" cap="none" spc="0" normalizeH="0" baseline="0" noProof="0">
                <a:ln>
                  <a:noFill/>
                </a:ln>
                <a:solidFill>
                  <a:schemeClr val="bg1">
                    <a:lumMod val="75000"/>
                  </a:schemeClr>
                </a:solidFill>
                <a:effectLst/>
                <a:uLnTx/>
                <a:uFillTx/>
                <a:latin typeface="+mn-ea"/>
                <a:ea typeface="+mn-ea"/>
                <a:cs typeface="+mn-cs"/>
                <a:sym typeface="+mn-ea"/>
              </a:rPr>
              <a:t>最后的数学全才</a:t>
            </a:r>
            <a:endParaRPr kumimoji="0" lang="zh-CN" altLang="en-US" sz="2400" b="0" i="0" u="none" strike="noStrike" kern="1200" cap="none" spc="0" normalizeH="0" baseline="0" noProof="0">
              <a:ln>
                <a:noFill/>
              </a:ln>
              <a:solidFill>
                <a:schemeClr val="bg1">
                  <a:lumMod val="75000"/>
                </a:schemeClr>
              </a:solidFill>
              <a:effectLst/>
              <a:uLnTx/>
              <a:uFillTx/>
              <a:latin typeface="+mn-ea"/>
              <a:ea typeface="+mn-ea"/>
              <a:cs typeface="+mn-cs"/>
              <a:sym typeface="+mn-ea"/>
            </a:endParaRPr>
          </a:p>
        </p:txBody>
      </p:sp>
      <p:sp>
        <p:nvSpPr>
          <p:cNvPr id="7" name="椭圆 6"/>
          <p:cNvSpPr/>
          <p:nvPr/>
        </p:nvSpPr>
        <p:spPr>
          <a:xfrm>
            <a:off x="5495925" y="738188"/>
            <a:ext cx="1190625" cy="119062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4762" y="442595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4763" y="47879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129" name="Freeform 33"/>
          <p:cNvSpPr>
            <a:spLocks noEditPoints="1"/>
          </p:cNvSpPr>
          <p:nvPr/>
        </p:nvSpPr>
        <p:spPr>
          <a:xfrm>
            <a:off x="5868988" y="962025"/>
            <a:ext cx="444500" cy="742950"/>
          </a:xfrm>
          <a:custGeom>
            <a:avLst/>
            <a:gdLst/>
            <a:ahLst/>
            <a:cxnLst>
              <a:cxn ang="0">
                <a:pos x="378157" y="70090"/>
              </a:cxn>
              <a:cxn ang="0">
                <a:pos x="411328" y="357457"/>
              </a:cxn>
              <a:cxn ang="0">
                <a:pos x="338351" y="455583"/>
              </a:cxn>
              <a:cxn ang="0">
                <a:pos x="364888" y="455583"/>
              </a:cxn>
              <a:cxn ang="0">
                <a:pos x="378157" y="511654"/>
              </a:cxn>
              <a:cxn ang="0">
                <a:pos x="371522" y="553708"/>
              </a:cxn>
              <a:cxn ang="0">
                <a:pos x="378157" y="602771"/>
              </a:cxn>
              <a:cxn ang="0">
                <a:pos x="364888" y="651833"/>
              </a:cxn>
              <a:cxn ang="0">
                <a:pos x="99515" y="679869"/>
              </a:cxn>
              <a:cxn ang="0">
                <a:pos x="79612" y="658842"/>
              </a:cxn>
              <a:cxn ang="0">
                <a:pos x="79612" y="581744"/>
              </a:cxn>
              <a:cxn ang="0">
                <a:pos x="79612" y="574735"/>
              </a:cxn>
              <a:cxn ang="0">
                <a:pos x="79612" y="497636"/>
              </a:cxn>
              <a:cxn ang="0">
                <a:pos x="92881" y="483618"/>
              </a:cxn>
              <a:cxn ang="0">
                <a:pos x="106149" y="434556"/>
              </a:cxn>
              <a:cxn ang="0">
                <a:pos x="0" y="238305"/>
              </a:cxn>
              <a:cxn ang="0">
                <a:pos x="218933" y="0"/>
              </a:cxn>
              <a:cxn ang="0">
                <a:pos x="185761" y="280358"/>
              </a:cxn>
              <a:cxn ang="0">
                <a:pos x="199030" y="273350"/>
              </a:cxn>
              <a:cxn ang="0">
                <a:pos x="218933" y="287367"/>
              </a:cxn>
              <a:cxn ang="0">
                <a:pos x="238836" y="273350"/>
              </a:cxn>
              <a:cxn ang="0">
                <a:pos x="258739" y="287367"/>
              </a:cxn>
              <a:cxn ang="0">
                <a:pos x="285276" y="266341"/>
              </a:cxn>
              <a:cxn ang="0">
                <a:pos x="258739" y="357457"/>
              </a:cxn>
              <a:cxn ang="0">
                <a:pos x="291910" y="462592"/>
              </a:cxn>
              <a:cxn ang="0">
                <a:pos x="291910" y="406520"/>
              </a:cxn>
              <a:cxn ang="0">
                <a:pos x="371522" y="329421"/>
              </a:cxn>
              <a:cxn ang="0">
                <a:pos x="344985" y="105134"/>
              </a:cxn>
              <a:cxn ang="0">
                <a:pos x="92881" y="105134"/>
              </a:cxn>
              <a:cxn ang="0">
                <a:pos x="72978" y="329421"/>
              </a:cxn>
              <a:cxn ang="0">
                <a:pos x="152590" y="406520"/>
              </a:cxn>
              <a:cxn ang="0">
                <a:pos x="152590" y="469600"/>
              </a:cxn>
              <a:cxn ang="0">
                <a:pos x="192396" y="357457"/>
              </a:cxn>
              <a:cxn ang="0">
                <a:pos x="165858" y="266341"/>
              </a:cxn>
              <a:cxn ang="0">
                <a:pos x="265373" y="294376"/>
              </a:cxn>
              <a:cxn ang="0">
                <a:pos x="238836" y="287367"/>
              </a:cxn>
              <a:cxn ang="0">
                <a:pos x="199030" y="287367"/>
              </a:cxn>
              <a:cxn ang="0">
                <a:pos x="179127" y="294376"/>
              </a:cxn>
              <a:cxn ang="0">
                <a:pos x="212299" y="350448"/>
              </a:cxn>
              <a:cxn ang="0">
                <a:pos x="212299" y="469600"/>
              </a:cxn>
              <a:cxn ang="0">
                <a:pos x="232201" y="357457"/>
              </a:cxn>
              <a:cxn ang="0">
                <a:pos x="232201" y="350448"/>
              </a:cxn>
              <a:cxn ang="0">
                <a:pos x="285276" y="672860"/>
              </a:cxn>
              <a:cxn ang="0">
                <a:pos x="225567" y="742950"/>
              </a:cxn>
              <a:cxn ang="0">
                <a:pos x="285276" y="672860"/>
              </a:cxn>
              <a:cxn ang="0">
                <a:pos x="112784" y="616789"/>
              </a:cxn>
              <a:cxn ang="0">
                <a:pos x="112784" y="623798"/>
              </a:cxn>
              <a:cxn ang="0">
                <a:pos x="331716" y="602771"/>
              </a:cxn>
              <a:cxn ang="0">
                <a:pos x="331716" y="511654"/>
              </a:cxn>
              <a:cxn ang="0">
                <a:pos x="112784" y="532681"/>
              </a:cxn>
              <a:cxn ang="0">
                <a:pos x="331716" y="518663"/>
              </a:cxn>
              <a:cxn ang="0">
                <a:pos x="331716" y="511654"/>
              </a:cxn>
            </a:cxnLst>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alpha val="100000"/>
            </a:schemeClr>
          </a:solidFill>
          <a:ln w="9525">
            <a:noFill/>
          </a:ln>
        </p:spPr>
        <p:txBody>
          <a:bodyPr/>
          <a:p>
            <a:endParaRPr lang="zh-CN" altLang="en-US"/>
          </a:p>
        </p:txBody>
      </p:sp>
      <p:sp>
        <p:nvSpPr>
          <p:cNvPr id="5131" name="文本框 11"/>
          <p:cNvSpPr txBox="1"/>
          <p:nvPr/>
        </p:nvSpPr>
        <p:spPr>
          <a:xfrm>
            <a:off x="7038340" y="5645150"/>
            <a:ext cx="2922905" cy="460375"/>
          </a:xfrm>
          <a:prstGeom prst="rect">
            <a:avLst/>
          </a:prstGeom>
          <a:noFill/>
          <a:ln w="9525">
            <a:noFill/>
          </a:ln>
        </p:spPr>
        <p:txBody>
          <a:bodyPr wrap="square">
            <a:spAutoFit/>
          </a:bodyPr>
          <a:p>
            <a:pPr eaLnBrk="1" hangingPunct="1"/>
            <a:r>
              <a:rPr lang="zh-CN" altLang="en-US" sz="2400" dirty="0">
                <a:latin typeface="Calibri" panose="020F0502020204030204" pitchFamily="34" charset="0"/>
              </a:rPr>
              <a:t>答辩：第四小组</a:t>
            </a:r>
            <a:endParaRPr lang="zh-CN" altLang="en-US" sz="2400" dirty="0">
              <a:latin typeface="Calibri" panose="020F0502020204030204" pitchFamily="34" charset="0"/>
            </a:endParaRPr>
          </a:p>
        </p:txBody>
      </p:sp>
      <p:sp>
        <p:nvSpPr>
          <p:cNvPr id="14" name="Freeform 74"/>
          <p:cNvSpPr>
            <a:spLocks noEditPoints="1"/>
          </p:cNvSpPr>
          <p:nvPr/>
        </p:nvSpPr>
        <p:spPr bwMode="auto">
          <a:xfrm>
            <a:off x="4184015" y="5384800"/>
            <a:ext cx="751840" cy="981075"/>
          </a:xfrm>
          <a:custGeom>
            <a:avLst/>
            <a:gdLst>
              <a:gd name="T0" fmla="*/ 16 w 91"/>
              <a:gd name="T1" fmla="*/ 108 h 118"/>
              <a:gd name="T2" fmla="*/ 12 w 91"/>
              <a:gd name="T3" fmla="*/ 108 h 118"/>
              <a:gd name="T4" fmla="*/ 2 w 91"/>
              <a:gd name="T5" fmla="*/ 92 h 118"/>
              <a:gd name="T6" fmla="*/ 9 w 91"/>
              <a:gd name="T7" fmla="*/ 65 h 118"/>
              <a:gd name="T8" fmla="*/ 15 w 91"/>
              <a:gd name="T9" fmla="*/ 54 h 118"/>
              <a:gd name="T10" fmla="*/ 15 w 91"/>
              <a:gd name="T11" fmla="*/ 54 h 118"/>
              <a:gd name="T12" fmla="*/ 16 w 91"/>
              <a:gd name="T13" fmla="*/ 54 h 118"/>
              <a:gd name="T14" fmla="*/ 32 w 91"/>
              <a:gd name="T15" fmla="*/ 50 h 118"/>
              <a:gd name="T16" fmla="*/ 35 w 91"/>
              <a:gd name="T17" fmla="*/ 52 h 118"/>
              <a:gd name="T18" fmla="*/ 43 w 91"/>
              <a:gd name="T19" fmla="*/ 71 h 118"/>
              <a:gd name="T20" fmla="*/ 19 w 91"/>
              <a:gd name="T21" fmla="*/ 71 h 118"/>
              <a:gd name="T22" fmla="*/ 16 w 91"/>
              <a:gd name="T23" fmla="*/ 74 h 118"/>
              <a:gd name="T24" fmla="*/ 16 w 91"/>
              <a:gd name="T25" fmla="*/ 108 h 118"/>
              <a:gd name="T26" fmla="*/ 21 w 91"/>
              <a:gd name="T27" fmla="*/ 76 h 118"/>
              <a:gd name="T28" fmla="*/ 21 w 91"/>
              <a:gd name="T29" fmla="*/ 107 h 118"/>
              <a:gd name="T30" fmla="*/ 71 w 91"/>
              <a:gd name="T31" fmla="*/ 107 h 118"/>
              <a:gd name="T32" fmla="*/ 71 w 91"/>
              <a:gd name="T33" fmla="*/ 76 h 118"/>
              <a:gd name="T34" fmla="*/ 21 w 91"/>
              <a:gd name="T35" fmla="*/ 76 h 118"/>
              <a:gd name="T36" fmla="*/ 29 w 91"/>
              <a:gd name="T37" fmla="*/ 33 h 118"/>
              <a:gd name="T38" fmla="*/ 30 w 91"/>
              <a:gd name="T39" fmla="*/ 17 h 118"/>
              <a:gd name="T40" fmla="*/ 48 w 91"/>
              <a:gd name="T41" fmla="*/ 17 h 118"/>
              <a:gd name="T42" fmla="*/ 58 w 91"/>
              <a:gd name="T43" fmla="*/ 20 h 118"/>
              <a:gd name="T44" fmla="*/ 59 w 91"/>
              <a:gd name="T45" fmla="*/ 33 h 118"/>
              <a:gd name="T46" fmla="*/ 64 w 91"/>
              <a:gd name="T47" fmla="*/ 26 h 118"/>
              <a:gd name="T48" fmla="*/ 62 w 91"/>
              <a:gd name="T49" fmla="*/ 9 h 118"/>
              <a:gd name="T50" fmla="*/ 48 w 91"/>
              <a:gd name="T51" fmla="*/ 3 h 118"/>
              <a:gd name="T52" fmla="*/ 27 w 91"/>
              <a:gd name="T53" fmla="*/ 7 h 118"/>
              <a:gd name="T54" fmla="*/ 25 w 91"/>
              <a:gd name="T55" fmla="*/ 29 h 118"/>
              <a:gd name="T56" fmla="*/ 29 w 91"/>
              <a:gd name="T57" fmla="*/ 33 h 118"/>
              <a:gd name="T58" fmla="*/ 14 w 91"/>
              <a:gd name="T59" fmla="*/ 112 h 118"/>
              <a:gd name="T60" fmla="*/ 78 w 91"/>
              <a:gd name="T61" fmla="*/ 112 h 118"/>
              <a:gd name="T62" fmla="*/ 74 w 91"/>
              <a:gd name="T63" fmla="*/ 118 h 118"/>
              <a:gd name="T64" fmla="*/ 17 w 91"/>
              <a:gd name="T65" fmla="*/ 118 h 118"/>
              <a:gd name="T66" fmla="*/ 14 w 91"/>
              <a:gd name="T67" fmla="*/ 112 h 118"/>
              <a:gd name="T68" fmla="*/ 81 w 91"/>
              <a:gd name="T69" fmla="*/ 65 h 118"/>
              <a:gd name="T70" fmla="*/ 88 w 91"/>
              <a:gd name="T71" fmla="*/ 92 h 118"/>
              <a:gd name="T72" fmla="*/ 79 w 91"/>
              <a:gd name="T73" fmla="*/ 108 h 118"/>
              <a:gd name="T74" fmla="*/ 76 w 91"/>
              <a:gd name="T75" fmla="*/ 108 h 118"/>
              <a:gd name="T76" fmla="*/ 76 w 91"/>
              <a:gd name="T77" fmla="*/ 75 h 118"/>
              <a:gd name="T78" fmla="*/ 72 w 91"/>
              <a:gd name="T79" fmla="*/ 71 h 118"/>
              <a:gd name="T80" fmla="*/ 48 w 91"/>
              <a:gd name="T81" fmla="*/ 71 h 118"/>
              <a:gd name="T82" fmla="*/ 56 w 91"/>
              <a:gd name="T83" fmla="*/ 52 h 118"/>
              <a:gd name="T84" fmla="*/ 59 w 91"/>
              <a:gd name="T85" fmla="*/ 50 h 118"/>
              <a:gd name="T86" fmla="*/ 75 w 91"/>
              <a:gd name="T87" fmla="*/ 54 h 118"/>
              <a:gd name="T88" fmla="*/ 76 w 91"/>
              <a:gd name="T89" fmla="*/ 54 h 118"/>
              <a:gd name="T90" fmla="*/ 76 w 91"/>
              <a:gd name="T91" fmla="*/ 55 h 118"/>
              <a:gd name="T92" fmla="*/ 81 w 91"/>
              <a:gd name="T93" fmla="*/ 6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18">
                <a:moveTo>
                  <a:pt x="16" y="108"/>
                </a:moveTo>
                <a:cubicBezTo>
                  <a:pt x="12" y="108"/>
                  <a:pt x="12" y="108"/>
                  <a:pt x="12" y="108"/>
                </a:cubicBezTo>
                <a:cubicBezTo>
                  <a:pt x="1" y="108"/>
                  <a:pt x="0" y="101"/>
                  <a:pt x="2" y="92"/>
                </a:cubicBezTo>
                <a:cubicBezTo>
                  <a:pt x="9" y="65"/>
                  <a:pt x="9" y="65"/>
                  <a:pt x="9" y="65"/>
                </a:cubicBezTo>
                <a:cubicBezTo>
                  <a:pt x="10" y="61"/>
                  <a:pt x="12" y="57"/>
                  <a:pt x="15" y="54"/>
                </a:cubicBezTo>
                <a:cubicBezTo>
                  <a:pt x="15" y="54"/>
                  <a:pt x="15" y="54"/>
                  <a:pt x="15" y="54"/>
                </a:cubicBezTo>
                <a:cubicBezTo>
                  <a:pt x="16" y="54"/>
                  <a:pt x="16" y="54"/>
                  <a:pt x="16" y="54"/>
                </a:cubicBezTo>
                <a:cubicBezTo>
                  <a:pt x="32" y="50"/>
                  <a:pt x="32" y="50"/>
                  <a:pt x="32" y="50"/>
                </a:cubicBezTo>
                <a:cubicBezTo>
                  <a:pt x="35" y="52"/>
                  <a:pt x="35" y="52"/>
                  <a:pt x="35" y="52"/>
                </a:cubicBezTo>
                <a:cubicBezTo>
                  <a:pt x="43" y="71"/>
                  <a:pt x="43" y="71"/>
                  <a:pt x="43" y="71"/>
                </a:cubicBezTo>
                <a:cubicBezTo>
                  <a:pt x="19" y="71"/>
                  <a:pt x="19" y="71"/>
                  <a:pt x="19" y="71"/>
                </a:cubicBezTo>
                <a:cubicBezTo>
                  <a:pt x="16" y="74"/>
                  <a:pt x="16" y="74"/>
                  <a:pt x="16" y="74"/>
                </a:cubicBezTo>
                <a:cubicBezTo>
                  <a:pt x="16" y="108"/>
                  <a:pt x="16" y="108"/>
                  <a:pt x="16" y="108"/>
                </a:cubicBezTo>
                <a:close/>
                <a:moveTo>
                  <a:pt x="21" y="76"/>
                </a:moveTo>
                <a:cubicBezTo>
                  <a:pt x="21" y="107"/>
                  <a:pt x="21" y="107"/>
                  <a:pt x="21" y="107"/>
                </a:cubicBezTo>
                <a:cubicBezTo>
                  <a:pt x="71" y="107"/>
                  <a:pt x="71" y="107"/>
                  <a:pt x="71" y="107"/>
                </a:cubicBezTo>
                <a:cubicBezTo>
                  <a:pt x="71" y="76"/>
                  <a:pt x="71" y="76"/>
                  <a:pt x="71" y="76"/>
                </a:cubicBezTo>
                <a:cubicBezTo>
                  <a:pt x="21" y="76"/>
                  <a:pt x="21" y="76"/>
                  <a:pt x="21" y="76"/>
                </a:cubicBezTo>
                <a:close/>
                <a:moveTo>
                  <a:pt x="29" y="33"/>
                </a:moveTo>
                <a:cubicBezTo>
                  <a:pt x="29" y="26"/>
                  <a:pt x="28" y="24"/>
                  <a:pt x="30" y="17"/>
                </a:cubicBezTo>
                <a:cubicBezTo>
                  <a:pt x="34" y="20"/>
                  <a:pt x="44" y="18"/>
                  <a:pt x="48" y="17"/>
                </a:cubicBezTo>
                <a:cubicBezTo>
                  <a:pt x="50" y="20"/>
                  <a:pt x="54" y="21"/>
                  <a:pt x="58" y="20"/>
                </a:cubicBezTo>
                <a:cubicBezTo>
                  <a:pt x="59" y="25"/>
                  <a:pt x="59" y="26"/>
                  <a:pt x="59" y="33"/>
                </a:cubicBezTo>
                <a:cubicBezTo>
                  <a:pt x="59" y="33"/>
                  <a:pt x="63" y="30"/>
                  <a:pt x="64" y="26"/>
                </a:cubicBezTo>
                <a:cubicBezTo>
                  <a:pt x="64" y="23"/>
                  <a:pt x="63" y="11"/>
                  <a:pt x="62" y="9"/>
                </a:cubicBezTo>
                <a:cubicBezTo>
                  <a:pt x="60" y="5"/>
                  <a:pt x="56" y="2"/>
                  <a:pt x="48" y="3"/>
                </a:cubicBezTo>
                <a:cubicBezTo>
                  <a:pt x="40" y="0"/>
                  <a:pt x="31" y="3"/>
                  <a:pt x="27" y="7"/>
                </a:cubicBezTo>
                <a:cubicBezTo>
                  <a:pt x="25" y="9"/>
                  <a:pt x="23" y="27"/>
                  <a:pt x="25" y="29"/>
                </a:cubicBezTo>
                <a:cubicBezTo>
                  <a:pt x="27" y="32"/>
                  <a:pt x="29" y="33"/>
                  <a:pt x="29" y="33"/>
                </a:cubicBezTo>
                <a:close/>
                <a:moveTo>
                  <a:pt x="14" y="112"/>
                </a:moveTo>
                <a:cubicBezTo>
                  <a:pt x="78" y="112"/>
                  <a:pt x="78" y="112"/>
                  <a:pt x="78" y="112"/>
                </a:cubicBezTo>
                <a:cubicBezTo>
                  <a:pt x="74" y="118"/>
                  <a:pt x="74" y="118"/>
                  <a:pt x="74" y="118"/>
                </a:cubicBezTo>
                <a:cubicBezTo>
                  <a:pt x="17" y="118"/>
                  <a:pt x="17" y="118"/>
                  <a:pt x="17" y="118"/>
                </a:cubicBezTo>
                <a:cubicBezTo>
                  <a:pt x="14" y="112"/>
                  <a:pt x="14" y="112"/>
                  <a:pt x="14" y="112"/>
                </a:cubicBezTo>
                <a:close/>
                <a:moveTo>
                  <a:pt x="81" y="65"/>
                </a:moveTo>
                <a:cubicBezTo>
                  <a:pt x="88" y="92"/>
                  <a:pt x="88" y="92"/>
                  <a:pt x="88" y="92"/>
                </a:cubicBezTo>
                <a:cubicBezTo>
                  <a:pt x="91" y="101"/>
                  <a:pt x="89" y="108"/>
                  <a:pt x="79" y="108"/>
                </a:cubicBezTo>
                <a:cubicBezTo>
                  <a:pt x="76" y="108"/>
                  <a:pt x="76" y="108"/>
                  <a:pt x="76" y="108"/>
                </a:cubicBezTo>
                <a:cubicBezTo>
                  <a:pt x="76" y="75"/>
                  <a:pt x="76" y="75"/>
                  <a:pt x="76" y="75"/>
                </a:cubicBezTo>
                <a:cubicBezTo>
                  <a:pt x="72" y="71"/>
                  <a:pt x="72" y="71"/>
                  <a:pt x="72" y="71"/>
                </a:cubicBezTo>
                <a:cubicBezTo>
                  <a:pt x="48" y="71"/>
                  <a:pt x="48" y="71"/>
                  <a:pt x="48" y="71"/>
                </a:cubicBezTo>
                <a:cubicBezTo>
                  <a:pt x="56" y="52"/>
                  <a:pt x="56" y="52"/>
                  <a:pt x="56" y="52"/>
                </a:cubicBezTo>
                <a:cubicBezTo>
                  <a:pt x="59" y="50"/>
                  <a:pt x="59" y="50"/>
                  <a:pt x="59" y="50"/>
                </a:cubicBezTo>
                <a:cubicBezTo>
                  <a:pt x="75" y="54"/>
                  <a:pt x="75" y="54"/>
                  <a:pt x="75" y="54"/>
                </a:cubicBezTo>
                <a:cubicBezTo>
                  <a:pt x="76" y="54"/>
                  <a:pt x="76" y="54"/>
                  <a:pt x="76" y="54"/>
                </a:cubicBezTo>
                <a:cubicBezTo>
                  <a:pt x="76" y="55"/>
                  <a:pt x="76" y="55"/>
                  <a:pt x="76" y="55"/>
                </a:cubicBezTo>
                <a:cubicBezTo>
                  <a:pt x="79" y="58"/>
                  <a:pt x="80" y="61"/>
                  <a:pt x="81" y="65"/>
                </a:cubicBezTo>
                <a:close/>
              </a:path>
            </a:pathLst>
          </a:custGeom>
          <a:solidFill>
            <a:schemeClr val="tx2">
              <a:lumMod val="50000"/>
            </a:schemeClr>
          </a:solid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3" name="PA_文本框 6"/>
          <p:cNvSpPr txBox="1"/>
          <p:nvPr>
            <p:custDataLst>
              <p:tags r:id="rId3"/>
            </p:custDataLst>
          </p:nvPr>
        </p:nvSpPr>
        <p:spPr>
          <a:xfrm>
            <a:off x="-745331" y="857424"/>
            <a:ext cx="13673138" cy="5638452"/>
          </a:xfrm>
          <a:prstGeom prst="rect">
            <a:avLst/>
          </a:prstGeom>
          <a:noFill/>
          <a:ln>
            <a:noFill/>
          </a:ln>
          <a:extLst>
            <a:ext uri="{91240B29-F687-4F45-9708-019B960494DF}">
              <a14:hiddenLine xmlns:a14="http://schemas.microsoft.com/office/drawing/2010/main">
                <a:solidFill>
                  <a:srgbClr val="FF0000"/>
                </a:solidFill>
              </a14:hiddenLine>
            </a:ext>
          </a:extLst>
        </p:spPr>
        <p:txBody>
          <a:bodyPr vert="horz" wrap="square" numCol="1" rtlCol="0">
            <a:prstTxWarp prst="textPlain">
              <a:avLst/>
            </a:prstTxWarp>
            <a:spAutoFit/>
          </a:bodyPr>
          <a:lstStyle>
            <a:defPPr>
              <a:defRPr lang="zh-CN"/>
            </a:defPPr>
            <a:lvl1pPr marR="0" lvl="0" indent="0" fontAlgn="auto">
              <a:lnSpc>
                <a:spcPts val="0"/>
              </a:lnSpc>
              <a:spcBef>
                <a:spcPts val="0"/>
              </a:spcBef>
              <a:spcAft>
                <a:spcPts val="0"/>
              </a:spcAft>
              <a:buClrTx/>
              <a:buSzTx/>
              <a:buFontTx/>
              <a:buNone/>
              <a:defRPr kumimoji="0" b="0" i="0" u="none" strike="noStrike" cap="none" spc="-1200" normalizeH="0" baseline="0">
                <a:ln>
                  <a:noFill/>
                </a:ln>
                <a:blipFill dpi="0" rotWithShape="1">
                  <a:blip r:embed="rId4"/>
                  <a:srcRect/>
                  <a:stretch>
                    <a:fillRect/>
                  </a:stretch>
                </a:blipFill>
                <a:effectLst/>
                <a:uLnTx/>
                <a:uFillTx/>
                <a:latin typeface="Arial" panose="020B0604020202020204" pitchFamily="34" charset="0"/>
                <a:ea typeface="等线" panose="02010600030101010101" pitchFamily="2"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__________</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2" nodeType="withEffect">
                                  <p:stCondLst>
                                    <p:cond delay="0"/>
                                  </p:stCondLst>
                                  <p:childTnLst>
                                    <p:set>
                                      <p:cBhvr>
                                        <p:cTn id="6" dur="1" fill="hold">
                                          <p:stCondLst>
                                            <p:cond delay="0"/>
                                          </p:stCondLst>
                                        </p:cTn>
                                        <p:tgtEl>
                                          <p:spTgt spid="5124"/>
                                        </p:tgtEl>
                                        <p:attrNameLst>
                                          <p:attrName>style.visibility</p:attrName>
                                        </p:attrNameLst>
                                      </p:cBhvr>
                                      <p:to>
                                        <p:strVal val="visible"/>
                                      </p:to>
                                    </p:set>
                                    <p:anim to="" calcmode="lin" valueType="num">
                                      <p:cBhvr>
                                        <p:cTn id="7" dur="300" fill="hold">
                                          <p:stCondLst>
                                            <p:cond delay="0"/>
                                          </p:stCondLst>
                                        </p:cTn>
                                        <p:tgtEl>
                                          <p:spTgt spid="5124"/>
                                        </p:tgtEl>
                                        <p:attrNameLst>
                                          <p:attrName>ppt_y</p:attrName>
                                        </p:attrNameLst>
                                      </p:cBhvr>
                                      <p:tavLst>
                                        <p:tav tm="0">
                                          <p:val>
                                            <p:strVal val="0-ppt_h/1.5"/>
                                          </p:val>
                                        </p:tav>
                                        <p:tav tm="100000">
                                          <p:val>
                                            <p:strVal val="#ppt_y"/>
                                          </p:val>
                                        </p:tav>
                                      </p:tavLst>
                                    </p:anim>
                                  </p:childTnLst>
                                </p:cTn>
                              </p:par>
                              <p:par>
                                <p:cTn id="8" presetID="0" presetClass="entr" presetSubtype="0" accel="50000" fill="hold" grpId="2" nodeType="withEffect">
                                  <p:stCondLst>
                                    <p:cond delay="0"/>
                                  </p:stCondLst>
                                  <p:childTnLst>
                                    <p:set>
                                      <p:cBhvr>
                                        <p:cTn id="9" dur="1" fill="hold">
                                          <p:stCondLst>
                                            <p:cond delay="0"/>
                                          </p:stCondLst>
                                        </p:cTn>
                                        <p:tgtEl>
                                          <p:spTgt spid="6"/>
                                        </p:tgtEl>
                                        <p:attrNameLst>
                                          <p:attrName>style.visibility</p:attrName>
                                        </p:attrNameLst>
                                      </p:cBhvr>
                                      <p:to>
                                        <p:strVal val="visible"/>
                                      </p:to>
                                    </p:set>
                                    <p:anim to="" calcmode="lin" valueType="num">
                                      <p:cBhvr>
                                        <p:cTn id="10" dur="300" fill="hold">
                                          <p:stCondLst>
                                            <p:cond delay="0"/>
                                          </p:stCondLst>
                                        </p:cTn>
                                        <p:tgtEl>
                                          <p:spTgt spid="6"/>
                                        </p:tgtEl>
                                        <p:attrNameLst>
                                          <p:attrName>ppt_y</p:attrName>
                                        </p:attrNameLst>
                                      </p:cBhvr>
                                      <p:tavLst>
                                        <p:tav tm="0">
                                          <p:val>
                                            <p:strVal val="0-ppt_h/1.5"/>
                                          </p:val>
                                        </p:tav>
                                        <p:tav tm="100000">
                                          <p:val>
                                            <p:strVal val="#ppt_y"/>
                                          </p:val>
                                        </p:tav>
                                      </p:tavLst>
                                    </p:anim>
                                  </p:childTnLst>
                                </p:cTn>
                              </p:par>
                              <p:par>
                                <p:cTn id="11" presetID="0" presetClass="entr" presetSubtype="0" fill="hold" grpId="0" nodeType="withEffect">
                                  <p:stCondLst>
                                    <p:cond delay="270"/>
                                  </p:stCondLst>
                                  <p:iterate type="lt">
                                    <p:tmPct val="5000"/>
                                  </p:iterate>
                                  <p:childTnLst>
                                    <p:set>
                                      <p:cBhvr>
                                        <p:cTn id="12" dur="1" fill="hold">
                                          <p:stCondLst>
                                            <p:cond delay="0"/>
                                          </p:stCondLst>
                                        </p:cTn>
                                        <p:tgtEl>
                                          <p:spTgt spid="3"/>
                                        </p:tgtEl>
                                        <p:attrNameLst>
                                          <p:attrName>style.visibility</p:attrName>
                                        </p:attrNameLst>
                                      </p:cBhvr>
                                      <p:to>
                                        <p:strVal val="visible"/>
                                      </p:to>
                                    </p:set>
                                    <p:anim to="" calcmode="lin" valueType="num">
                                      <p:cBhvr>
                                        <p:cTn id="13" dur="600" fill="hold">
                                          <p:stCondLst>
                                            <p:cond delay="0"/>
                                          </p:stCondLst>
                                        </p:cTn>
                                        <p:tgtEl>
                                          <p:spTgt spid="3"/>
                                        </p:tgtEl>
                                        <p:attrNameLst>
                                          <p:attrName>ppt_x</p:attrName>
                                        </p:attrNameLst>
                                      </p:cBhvr>
                                      <p:tavLst>
                                        <p:tav tm="0">
                                          <p:val>
                                            <p:strVal val="#ppt_x"/>
                                          </p:val>
                                        </p:tav>
                                        <p:tav tm="100000">
                                          <p:val>
                                            <p:strVal val="#ppt_x+0.1*sin(rand(360))"/>
                                          </p:val>
                                        </p:tav>
                                      </p:tavLst>
                                    </p:anim>
                                    <p:anim to="" calcmode="lin" valueType="num">
                                      <p:cBhvr>
                                        <p:cTn id="14" dur="600" fill="hold">
                                          <p:stCondLst>
                                            <p:cond delay="0"/>
                                          </p:stCondLst>
                                        </p:cTn>
                                        <p:tgtEl>
                                          <p:spTgt spid="3"/>
                                        </p:tgtEl>
                                        <p:attrNameLst>
                                          <p:attrName>ppt_y</p:attrName>
                                        </p:attrNameLst>
                                      </p:cBhvr>
                                      <p:tavLst>
                                        <p:tav tm="0">
                                          <p:val>
                                            <p:strVal val="#ppt_y"/>
                                          </p:val>
                                        </p:tav>
                                        <p:tav tm="100000">
                                          <p:val>
                                            <p:strVal val="#ppt_y+0.1*sin(rand(360))"/>
                                          </p:val>
                                        </p:tav>
                                      </p:tavLst>
                                    </p:anim>
                                    <p:animScale>
                                      <p:cBhvr>
                                        <p:cTn id="15" dur="600" fill="hold">
                                          <p:stCondLst>
                                            <p:cond delay="0"/>
                                          </p:stCondLst>
                                        </p:cTn>
                                        <p:tgtEl>
                                          <p:spTgt spid="3"/>
                                        </p:tgtEl>
                                      </p:cBhvr>
                                      <p:from x="100000" y="100000"/>
                                      <p:to x="300000" y="300000"/>
                                    </p:animScale>
                                    <p:animEffect transition="out" filter="fade">
                                      <p:cBhvr>
                                        <p:cTn id="16" dur="600">
                                          <p:stCondLst>
                                            <p:cond delay="0"/>
                                          </p:stCondLst>
                                        </p:cTn>
                                        <p:tgtEl>
                                          <p:spTgt spid="3"/>
                                        </p:tgtEl>
                                      </p:cBhvr>
                                    </p:animEffect>
                                    <p:set>
                                      <p:cBhvr>
                                        <p:cTn id="17" dur="1" fill="hold">
                                          <p:stCondLst>
                                            <p:cond delay="599"/>
                                          </p:stCondLst>
                                        </p:cTn>
                                        <p:tgtEl>
                                          <p:spTgt spid="3"/>
                                        </p:tgtEl>
                                        <p:attrNameLst>
                                          <p:attrName>style.visibility</p:attrName>
                                        </p:attrNameLst>
                                      </p:cBhvr>
                                      <p:to>
                                        <p:strVal val="hidden"/>
                                      </p:to>
                                    </p:set>
                                  </p:childTnLst>
                                </p:cTn>
                              </p:par>
                            </p:childTnLst>
                          </p:cTn>
                        </p:par>
                        <p:par>
                          <p:cTn id="18" fill="hold">
                            <p:stCondLst>
                              <p:cond delay="0"/>
                            </p:stCondLst>
                            <p:childTnLst>
                              <p:par>
                                <p:cTn id="19" presetID="0" presetClass="entr" presetSubtype="0" accel="50000" fill="hold" grpId="2" nodeType="afterEffect">
                                  <p:stCondLst>
                                    <p:cond delay="0"/>
                                  </p:stCondLst>
                                  <p:childTnLst>
                                    <p:set>
                                      <p:cBhvr>
                                        <p:cTn id="20" dur="1" fill="hold">
                                          <p:stCondLst>
                                            <p:cond delay="0"/>
                                          </p:stCondLst>
                                        </p:cTn>
                                        <p:tgtEl>
                                          <p:spTgt spid="5131"/>
                                        </p:tgtEl>
                                        <p:attrNameLst>
                                          <p:attrName>style.visibility</p:attrName>
                                        </p:attrNameLst>
                                      </p:cBhvr>
                                      <p:to>
                                        <p:strVal val="visible"/>
                                      </p:to>
                                    </p:set>
                                    <p:animScale>
                                      <p:cBhvr>
                                        <p:cTn id="21" dur="500" fill="hold">
                                          <p:stCondLst>
                                            <p:cond delay="0"/>
                                          </p:stCondLst>
                                        </p:cTn>
                                        <p:tgtEl>
                                          <p:spTgt spid="5131"/>
                                        </p:tgtEl>
                                      </p:cBhvr>
                                      <p:from x="0" y="0"/>
                                      <p:to x="100000" y="100000"/>
                                    </p:animScale>
                                    <p:anim to="" calcmode="lin" valueType="num">
                                      <p:cBhvr>
                                        <p:cTn id="22" dur="500" fill="hold">
                                          <p:stCondLst>
                                            <p:cond delay="0"/>
                                          </p:stCondLst>
                                        </p:cTn>
                                        <p:tgtEl>
                                          <p:spTgt spid="5131"/>
                                        </p:tgtEl>
                                        <p:attrNameLst>
                                          <p:attrName>ppt_y</p:attrName>
                                        </p:attrNameLst>
                                      </p:cBhvr>
                                      <p:tavLst>
                                        <p:tav tm="0">
                                          <p:val>
                                            <p:strVal val="#ppt_y-0.5"/>
                                          </p:val>
                                        </p:tav>
                                        <p:tav tm="100000">
                                          <p:val>
                                            <p:fltVal val="0.857793"/>
                                          </p:val>
                                        </p:tav>
                                      </p:tavLst>
                                    </p:anim>
                                    <p:animEffect filter="fade">
                                      <p:cBhvr>
                                        <p:cTn id="23" dur="500">
                                          <p:stCondLst>
                                            <p:cond delay="0"/>
                                          </p:stCondLst>
                                        </p:cTn>
                                        <p:tgtEl>
                                          <p:spTgt spid="5131"/>
                                        </p:tgtEl>
                                      </p:cBhvr>
                                    </p:animEffect>
                                    <p:anim to="" calcmode="lin" valueType="num">
                                      <p:cBhvr>
                                        <p:cTn id="24" dur="500" fill="hold">
                                          <p:stCondLst>
                                            <p:cond delay="0"/>
                                          </p:stCondLst>
                                        </p:cTn>
                                        <p:tgtEl>
                                          <p:spTgt spid="5131"/>
                                        </p:tgtEl>
                                        <p:attrNameLst>
                                          <p:attrName>ppt_x</p:attrName>
                                        </p:attrNameLst>
                                      </p:cBhvr>
                                      <p:tavLst>
                                        <p:tav tm="0">
                                          <p:val>
                                            <p:fltVal val="0.578"/>
                                          </p:val>
                                        </p:tav>
                                        <p:tav tm="100000">
                                          <p:val>
                                            <p:fltVal val="0.580501"/>
                                          </p:val>
                                        </p:tav>
                                      </p:tavLst>
                                    </p:anim>
                                  </p:childTnLst>
                                </p:cTn>
                              </p:par>
                            </p:childTnLst>
                          </p:cTn>
                        </p:par>
                        <p:par>
                          <p:cTn id="25" fill="hold">
                            <p:stCondLst>
                              <p:cond delay="500"/>
                            </p:stCondLst>
                            <p:childTnLst>
                              <p:par>
                                <p:cTn id="26" presetID="0" presetClass="entr" presetSubtype="0" accel="50000" fill="hold" grpId="1" nodeType="afterEffect">
                                  <p:stCondLst>
                                    <p:cond delay="0"/>
                                  </p:stCondLst>
                                  <p:childTnLst>
                                    <p:set>
                                      <p:cBhvr>
                                        <p:cTn id="27" dur="1" fill="hold">
                                          <p:stCondLst>
                                            <p:cond delay="0"/>
                                          </p:stCondLst>
                                        </p:cTn>
                                        <p:tgtEl>
                                          <p:spTgt spid="14"/>
                                        </p:tgtEl>
                                        <p:attrNameLst>
                                          <p:attrName>style.visibility</p:attrName>
                                        </p:attrNameLst>
                                      </p:cBhvr>
                                      <p:to>
                                        <p:strVal val="visible"/>
                                      </p:to>
                                    </p:set>
                                    <p:animScale>
                                      <p:cBhvr>
                                        <p:cTn id="28" dur="500" fill="hold">
                                          <p:stCondLst>
                                            <p:cond delay="0"/>
                                          </p:stCondLst>
                                        </p:cTn>
                                        <p:tgtEl>
                                          <p:spTgt spid="14"/>
                                        </p:tgtEl>
                                      </p:cBhvr>
                                      <p:from x="0" y="0"/>
                                      <p:to x="100000" y="100000"/>
                                    </p:animScale>
                                    <p:anim to="" calcmode="lin" valueType="num">
                                      <p:cBhvr>
                                        <p:cTn id="29" dur="500" fill="hold">
                                          <p:stCondLst>
                                            <p:cond delay="0"/>
                                          </p:stCondLst>
                                        </p:cTn>
                                        <p:tgtEl>
                                          <p:spTgt spid="14"/>
                                        </p:tgtEl>
                                        <p:attrNameLst>
                                          <p:attrName>ppt_y</p:attrName>
                                        </p:attrNameLst>
                                      </p:cBhvr>
                                      <p:tavLst>
                                        <p:tav tm="0">
                                          <p:val>
                                            <p:strVal val="#ppt_y-0.5"/>
                                          </p:val>
                                        </p:tav>
                                        <p:tav tm="100000">
                                          <p:val>
                                            <p:fltVal val="0.857793"/>
                                          </p:val>
                                        </p:tav>
                                      </p:tavLst>
                                    </p:anim>
                                    <p:animEffect filter="fade">
                                      <p:cBhvr>
                                        <p:cTn id="30" dur="500">
                                          <p:stCondLst>
                                            <p:cond delay="0"/>
                                          </p:stCondLst>
                                        </p:cTn>
                                        <p:tgtEl>
                                          <p:spTgt spid="14"/>
                                        </p:tgtEl>
                                      </p:cBhvr>
                                    </p:animEffect>
                                    <p:anim to="" calcmode="lin" valueType="num">
                                      <p:cBhvr>
                                        <p:cTn id="31" dur="500" fill="hold">
                                          <p:stCondLst>
                                            <p:cond delay="0"/>
                                          </p:stCondLst>
                                        </p:cTn>
                                        <p:tgtEl>
                                          <p:spTgt spid="14"/>
                                        </p:tgtEl>
                                        <p:attrNameLst>
                                          <p:attrName>ppt_x</p:attrName>
                                        </p:attrNameLst>
                                      </p:cBhvr>
                                      <p:tavLst>
                                        <p:tav tm="0">
                                          <p:val>
                                            <p:fltVal val="0.578"/>
                                          </p:val>
                                        </p:tav>
                                        <p:tav tm="100000">
                                          <p:val>
                                            <p:fltVal val="0.373824"/>
                                          </p:val>
                                        </p:tav>
                                      </p:tavLst>
                                    </p:anim>
                                  </p:childTnLst>
                                </p:cTn>
                              </p:par>
                              <p:par>
                                <p:cTn id="32" presetID="35" presetClass="path" presetSubtype="0" accel="50000" decel="50000" fill="hold" grpId="3" nodeType="withEffect">
                                  <p:stCondLst>
                                    <p:cond delay="0"/>
                                  </p:stCondLst>
                                  <p:childTnLst>
                                    <p:anim calcmode="lin" valueType="num">
                                      <p:cBhvr additive="base">
                                        <p:cTn id="33" dur="500" fill="hold">
                                          <p:stCondLst>
                                            <p:cond delay="0"/>
                                          </p:stCondLst>
                                        </p:cTn>
                                        <p:tgtEl>
                                          <p:spTgt spid="5131"/>
                                        </p:tgtEl>
                                        <p:attrNameLst>
                                          <p:attrName>ppt_x</p:attrName>
                                        </p:attrNameLst>
                                      </p:cBhvr>
                                      <p:tavLst>
                                        <p:tav tm="0">
                                          <p:val>
                                            <p:strVal val="ppt_x"/>
                                          </p:val>
                                        </p:tav>
                                        <p:tav tm="100000">
                                          <p:val>
                                            <p:fltVal val="0.697161"/>
                                          </p:val>
                                        </p:tav>
                                      </p:tavLst>
                                    </p:anim>
                                    <p:anim calcmode="lin" valueType="num">
                                      <p:cBhvr additive="base">
                                        <p:cTn id="34" dur="500" fill="hold">
                                          <p:stCondLst>
                                            <p:cond delay="0"/>
                                          </p:stCondLst>
                                        </p:cTn>
                                        <p:tgtEl>
                                          <p:spTgt spid="5131"/>
                                        </p:tgtEl>
                                        <p:attrNameLst>
                                          <p:attrName>ppt_y</p:attrName>
                                        </p:attrNameLst>
                                      </p:cBhvr>
                                      <p:tavLst>
                                        <p:tav tm="0">
                                          <p:val>
                                            <p:strVal val="ppt_y"/>
                                          </p:val>
                                        </p:tav>
                                        <p:tav tm="100000">
                                          <p:val>
                                            <p:fltVal val="0.856713"/>
                                          </p:val>
                                        </p:tav>
                                      </p:tavLst>
                                    </p:anim>
                                    <p:anim calcmode="lin" valueType="num">
                                      <p:cBhvr additive="base">
                                        <p:cTn id="35" dur="500" fill="hold">
                                          <p:stCondLst>
                                            <p:cond delay="0"/>
                                          </p:stCondLst>
                                        </p:cTn>
                                        <p:tgtEl>
                                          <p:spTgt spid="5131"/>
                                        </p:tgtEl>
                                        <p:attrNameLst>
                                          <p:attrName>ppt_w</p:attrName>
                                        </p:attrNameLst>
                                      </p:cBhvr>
                                      <p:tavLst>
                                        <p:tav tm="0">
                                          <p:val>
                                            <p:strVal val="ppt_w"/>
                                          </p:val>
                                        </p:tav>
                                        <p:tav tm="100000">
                                          <p:val>
                                            <p:strVal val="#ppt_w"/>
                                          </p:val>
                                        </p:tav>
                                      </p:tavLst>
                                    </p:anim>
                                    <p:anim calcmode="lin" valueType="num">
                                      <p:cBhvr additive="base">
                                        <p:cTn id="36" dur="500" fill="hold">
                                          <p:stCondLst>
                                            <p:cond delay="0"/>
                                          </p:stCondLst>
                                        </p:cTn>
                                        <p:tgtEl>
                                          <p:spTgt spid="5131"/>
                                        </p:tgtEl>
                                        <p:attrNameLst>
                                          <p:attrName>ppt_h</p:attrName>
                                        </p:attrNameLst>
                                      </p:cBhvr>
                                      <p:tavLst>
                                        <p:tav tm="0">
                                          <p:val>
                                            <p:strVal val="ppt_h"/>
                                          </p:val>
                                        </p:tav>
                                        <p:tav tm="100000">
                                          <p:val>
                                            <p:strVal val="#ppt_h"/>
                                          </p:val>
                                        </p:tav>
                                      </p:tavLst>
                                    </p:anim>
                                  </p:childTnLst>
                                </p:cTn>
                              </p:par>
                            </p:childTnLst>
                          </p:cTn>
                        </p:par>
                        <p:par>
                          <p:cTn id="37" fill="hold">
                            <p:stCondLst>
                              <p:cond delay="1000"/>
                            </p:stCondLst>
                            <p:childTnLst>
                              <p:par>
                                <p:cTn id="38" presetID="35" presetClass="path" presetSubtype="0" accel="50000" decel="50000" fill="hold" grpId="2" nodeType="afterEffect">
                                  <p:stCondLst>
                                    <p:cond delay="0"/>
                                  </p:stCondLst>
                                  <p:childTnLst>
                                    <p:anim calcmode="lin" valueType="num">
                                      <p:cBhvr additive="base">
                                        <p:cTn id="39" dur="250" fill="hold">
                                          <p:stCondLst>
                                            <p:cond delay="0"/>
                                          </p:stCondLst>
                                        </p:cTn>
                                        <p:tgtEl>
                                          <p:spTgt spid="14"/>
                                        </p:tgtEl>
                                        <p:attrNameLst>
                                          <p:attrName>ppt_x</p:attrName>
                                        </p:attrNameLst>
                                      </p:cBhvr>
                                      <p:tavLst>
                                        <p:tav tm="0">
                                          <p:val>
                                            <p:strVal val="ppt_x"/>
                                          </p:val>
                                        </p:tav>
                                        <p:tav tm="100000">
                                          <p:val>
                                            <p:fltVal val="0.373824"/>
                                          </p:val>
                                        </p:tav>
                                      </p:tavLst>
                                    </p:anim>
                                    <p:anim calcmode="lin" valueType="num">
                                      <p:cBhvr additive="base">
                                        <p:cTn id="40" dur="250" fill="hold">
                                          <p:stCondLst>
                                            <p:cond delay="0"/>
                                          </p:stCondLst>
                                        </p:cTn>
                                        <p:tgtEl>
                                          <p:spTgt spid="14"/>
                                        </p:tgtEl>
                                        <p:attrNameLst>
                                          <p:attrName>ppt_y</p:attrName>
                                        </p:attrNameLst>
                                      </p:cBhvr>
                                      <p:tavLst>
                                        <p:tav tm="0">
                                          <p:val>
                                            <p:strVal val="ppt_y"/>
                                          </p:val>
                                        </p:tav>
                                        <p:tav tm="100000">
                                          <p:val>
                                            <p:fltVal val="0.857793"/>
                                          </p:val>
                                        </p:tav>
                                      </p:tavLst>
                                    </p:anim>
                                    <p:anim calcmode="lin" valueType="num">
                                      <p:cBhvr additive="base">
                                        <p:cTn id="41" dur="250" fill="hold">
                                          <p:stCondLst>
                                            <p:cond delay="0"/>
                                          </p:stCondLst>
                                        </p:cTn>
                                        <p:tgtEl>
                                          <p:spTgt spid="14"/>
                                        </p:tgtEl>
                                        <p:attrNameLst>
                                          <p:attrName>ppt_w</p:attrName>
                                        </p:attrNameLst>
                                      </p:cBhvr>
                                      <p:tavLst>
                                        <p:tav tm="0">
                                          <p:val>
                                            <p:strVal val="ppt_w"/>
                                          </p:val>
                                        </p:tav>
                                        <p:tav tm="100000">
                                          <p:val>
                                            <p:strVal val="#ppt_w"/>
                                          </p:val>
                                        </p:tav>
                                      </p:tavLst>
                                    </p:anim>
                                    <p:anim calcmode="lin" valueType="num">
                                      <p:cBhvr additive="base">
                                        <p:cTn id="42" dur="250" fill="hold">
                                          <p:stCondLst>
                                            <p:cond delay="0"/>
                                          </p:stCondLst>
                                        </p:cTn>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1" grpId="0"/>
      <p:bldP spid="5131" grpId="1"/>
      <p:bldP spid="14" grpId="0" animBg="1"/>
      <p:bldP spid="5124" grpId="0"/>
      <p:bldP spid="6" grpId="0" animBg="1"/>
      <p:bldP spid="5131" grpId="2"/>
      <p:bldP spid="14" grpId="1" animBg="1"/>
      <p:bldP spid="5131" grpId="3"/>
      <p:bldP spid="14" grpId="2" animBg="1"/>
      <p:bldP spid="5124" grpId="1"/>
      <p:bldP spid="6" grpId="1" animBg="1"/>
      <p:bldP spid="5124" grpId="2"/>
      <p:bldP spid="6" grpId="2"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组合 22"/>
          <p:cNvGrpSpPr/>
          <p:nvPr/>
        </p:nvGrpSpPr>
        <p:grpSpPr>
          <a:xfrm>
            <a:off x="900113" y="1508125"/>
            <a:ext cx="5137150" cy="1662113"/>
            <a:chOff x="900576" y="1507347"/>
            <a:chExt cx="5136425" cy="1662362"/>
          </a:xfrm>
        </p:grpSpPr>
        <p:sp>
          <p:nvSpPr>
            <p:cNvPr id="24" name="任意多边形 23"/>
            <p:cNvSpPr/>
            <p:nvPr/>
          </p:nvSpPr>
          <p:spPr>
            <a:xfrm>
              <a:off x="900576" y="1507347"/>
              <a:ext cx="5136425" cy="1662362"/>
            </a:xfrm>
            <a:custGeom>
              <a:avLst/>
              <a:gdLst>
                <a:gd name="connsiteX0" fmla="*/ 5136425 w 5136425"/>
                <a:gd name="connsiteY0" fmla="*/ 0 h 1662362"/>
                <a:gd name="connsiteX1" fmla="*/ 5136425 w 5136425"/>
                <a:gd name="connsiteY1" fmla="*/ 671661 h 1662362"/>
                <a:gd name="connsiteX2" fmla="*/ 5076923 w 5136425"/>
                <a:gd name="connsiteY2" fmla="*/ 674666 h 1662362"/>
                <a:gd name="connsiteX3" fmla="*/ 4157586 w 5136425"/>
                <a:gd name="connsiteY3" fmla="*/ 1505848 h 1662362"/>
                <a:gd name="connsiteX4" fmla="*/ 4141808 w 5136425"/>
                <a:gd name="connsiteY4" fmla="*/ 1662362 h 1662362"/>
                <a:gd name="connsiteX5" fmla="*/ 3871450 w 5136425"/>
                <a:gd name="connsiteY5" fmla="*/ 1662362 h 1662362"/>
                <a:gd name="connsiteX6" fmla="*/ 3473248 w 5136425"/>
                <a:gd name="connsiteY6" fmla="*/ 1662362 h 1662362"/>
                <a:gd name="connsiteX7" fmla="*/ 0 w 5136425"/>
                <a:gd name="connsiteY7" fmla="*/ 1662362 h 1662362"/>
                <a:gd name="connsiteX8" fmla="*/ 0 w 5136425"/>
                <a:gd name="connsiteY8" fmla="*/ 969153 h 1662362"/>
                <a:gd name="connsiteX9" fmla="*/ 3650849 w 5136425"/>
                <a:gd name="connsiteY9" fmla="*/ 969153 h 1662362"/>
                <a:gd name="connsiteX10" fmla="*/ 3666876 w 5136425"/>
                <a:gd name="connsiteY10" fmla="*/ 933844 h 1662362"/>
                <a:gd name="connsiteX11" fmla="*/ 4292555 w 5136425"/>
                <a:gd name="connsiteY11" fmla="*/ 258546 h 1662362"/>
                <a:gd name="connsiteX12" fmla="*/ 5096701 w 5136425"/>
                <a:gd name="connsiteY12" fmla="*/ 1175 h 166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36425" h="1662362">
                  <a:moveTo>
                    <a:pt x="5136425" y="0"/>
                  </a:moveTo>
                  <a:lnTo>
                    <a:pt x="5136425" y="671661"/>
                  </a:lnTo>
                  <a:lnTo>
                    <a:pt x="5076923" y="674666"/>
                  </a:lnTo>
                  <a:cubicBezTo>
                    <a:pt x="4619033" y="721167"/>
                    <a:pt x="4248306" y="1062509"/>
                    <a:pt x="4157586" y="1505848"/>
                  </a:cubicBezTo>
                  <a:lnTo>
                    <a:pt x="4141808" y="1662362"/>
                  </a:lnTo>
                  <a:lnTo>
                    <a:pt x="3871450" y="1662362"/>
                  </a:lnTo>
                  <a:lnTo>
                    <a:pt x="3473248" y="1662362"/>
                  </a:lnTo>
                  <a:lnTo>
                    <a:pt x="0" y="1662362"/>
                  </a:lnTo>
                  <a:lnTo>
                    <a:pt x="0" y="969153"/>
                  </a:lnTo>
                  <a:lnTo>
                    <a:pt x="3650849" y="969153"/>
                  </a:lnTo>
                  <a:lnTo>
                    <a:pt x="3666876" y="933844"/>
                  </a:lnTo>
                  <a:cubicBezTo>
                    <a:pt x="3808197" y="661729"/>
                    <a:pt x="4021663" y="426607"/>
                    <a:pt x="4292555" y="258546"/>
                  </a:cubicBezTo>
                  <a:cubicBezTo>
                    <a:pt x="4540228" y="104892"/>
                    <a:pt x="4816805" y="19144"/>
                    <a:pt x="5096701" y="11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720" name="文本框 24"/>
            <p:cNvSpPr txBox="1"/>
            <p:nvPr/>
          </p:nvSpPr>
          <p:spPr>
            <a:xfrm>
              <a:off x="1056764" y="2627132"/>
              <a:ext cx="1415572" cy="338605"/>
            </a:xfrm>
            <a:prstGeom prst="rect">
              <a:avLst/>
            </a:prstGeom>
            <a:noFill/>
            <a:ln w="9525">
              <a:noFill/>
            </a:ln>
          </p:spPr>
          <p:txBody>
            <a:bodyPr wrap="none">
              <a:spAutoFit/>
            </a:bodyPr>
            <a:lstStyle/>
            <a:p>
              <a:pPr eaLnBrk="1" hangingPunct="1"/>
              <a:r>
                <a:rPr lang="zh-CN" altLang="en-US" sz="1600" dirty="0">
                  <a:solidFill>
                    <a:schemeClr val="bg1"/>
                  </a:solidFill>
                  <a:latin typeface="Calibri" panose="020F0502020204030204" pitchFamily="34" charset="0"/>
                </a:rPr>
                <a:t>理论物理专家</a:t>
              </a:r>
              <a:endParaRPr lang="zh-CN" altLang="en-US" sz="1600" dirty="0">
                <a:solidFill>
                  <a:schemeClr val="bg1"/>
                </a:solidFill>
                <a:latin typeface="Calibri" panose="020F0502020204030204" pitchFamily="34" charset="0"/>
              </a:endParaRPr>
            </a:p>
          </p:txBody>
        </p:sp>
      </p:grpSp>
      <p:grpSp>
        <p:nvGrpSpPr>
          <p:cNvPr id="29699" name="组合 25"/>
          <p:cNvGrpSpPr/>
          <p:nvPr/>
        </p:nvGrpSpPr>
        <p:grpSpPr>
          <a:xfrm>
            <a:off x="900113" y="3279775"/>
            <a:ext cx="5137150" cy="1662113"/>
            <a:chOff x="900576" y="3278996"/>
            <a:chExt cx="5136425" cy="1662362"/>
          </a:xfrm>
        </p:grpSpPr>
        <p:sp>
          <p:nvSpPr>
            <p:cNvPr id="27" name="任意多边形 26"/>
            <p:cNvSpPr/>
            <p:nvPr/>
          </p:nvSpPr>
          <p:spPr>
            <a:xfrm>
              <a:off x="900576" y="3278996"/>
              <a:ext cx="5136425" cy="1662362"/>
            </a:xfrm>
            <a:custGeom>
              <a:avLst/>
              <a:gdLst>
                <a:gd name="connsiteX0" fmla="*/ 0 w 5136425"/>
                <a:gd name="connsiteY0" fmla="*/ 0 h 1662362"/>
                <a:gd name="connsiteX1" fmla="*/ 3473248 w 5136425"/>
                <a:gd name="connsiteY1" fmla="*/ 0 h 1662362"/>
                <a:gd name="connsiteX2" fmla="*/ 3692025 w 5136425"/>
                <a:gd name="connsiteY2" fmla="*/ 0 h 1662362"/>
                <a:gd name="connsiteX3" fmla="*/ 4141808 w 5136425"/>
                <a:gd name="connsiteY3" fmla="*/ 0 h 1662362"/>
                <a:gd name="connsiteX4" fmla="*/ 4157586 w 5136425"/>
                <a:gd name="connsiteY4" fmla="*/ 156515 h 1662362"/>
                <a:gd name="connsiteX5" fmla="*/ 5076923 w 5136425"/>
                <a:gd name="connsiteY5" fmla="*/ 987698 h 1662362"/>
                <a:gd name="connsiteX6" fmla="*/ 5136425 w 5136425"/>
                <a:gd name="connsiteY6" fmla="*/ 990702 h 1662362"/>
                <a:gd name="connsiteX7" fmla="*/ 5136425 w 5136425"/>
                <a:gd name="connsiteY7" fmla="*/ 1662362 h 1662362"/>
                <a:gd name="connsiteX8" fmla="*/ 5096701 w 5136425"/>
                <a:gd name="connsiteY8" fmla="*/ 1661187 h 1662362"/>
                <a:gd name="connsiteX9" fmla="*/ 4292555 w 5136425"/>
                <a:gd name="connsiteY9" fmla="*/ 1403816 h 1662362"/>
                <a:gd name="connsiteX10" fmla="*/ 3666876 w 5136425"/>
                <a:gd name="connsiteY10" fmla="*/ 728518 h 1662362"/>
                <a:gd name="connsiteX11" fmla="*/ 3650849 w 5136425"/>
                <a:gd name="connsiteY11" fmla="*/ 693209 h 1662362"/>
                <a:gd name="connsiteX12" fmla="*/ 0 w 5136425"/>
                <a:gd name="connsiteY12" fmla="*/ 693209 h 166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36425" h="1662362">
                  <a:moveTo>
                    <a:pt x="0" y="0"/>
                  </a:moveTo>
                  <a:lnTo>
                    <a:pt x="3473248" y="0"/>
                  </a:lnTo>
                  <a:lnTo>
                    <a:pt x="3692025" y="0"/>
                  </a:lnTo>
                  <a:lnTo>
                    <a:pt x="4141808" y="0"/>
                  </a:lnTo>
                  <a:lnTo>
                    <a:pt x="4157586" y="156515"/>
                  </a:lnTo>
                  <a:cubicBezTo>
                    <a:pt x="4248306" y="599854"/>
                    <a:pt x="4619033" y="941197"/>
                    <a:pt x="5076923" y="987698"/>
                  </a:cubicBezTo>
                  <a:lnTo>
                    <a:pt x="5136425" y="990702"/>
                  </a:lnTo>
                  <a:lnTo>
                    <a:pt x="5136425" y="1662362"/>
                  </a:lnTo>
                  <a:lnTo>
                    <a:pt x="5096701" y="1661187"/>
                  </a:lnTo>
                  <a:cubicBezTo>
                    <a:pt x="4816805" y="1643218"/>
                    <a:pt x="4540228" y="1557470"/>
                    <a:pt x="4292555" y="1403816"/>
                  </a:cubicBezTo>
                  <a:cubicBezTo>
                    <a:pt x="4021663" y="1235756"/>
                    <a:pt x="3808197" y="1000633"/>
                    <a:pt x="3666876" y="728518"/>
                  </a:cubicBezTo>
                  <a:lnTo>
                    <a:pt x="3650849" y="693209"/>
                  </a:lnTo>
                  <a:lnTo>
                    <a:pt x="0" y="69320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718" name="文本框 27"/>
            <p:cNvSpPr txBox="1"/>
            <p:nvPr/>
          </p:nvSpPr>
          <p:spPr>
            <a:xfrm>
              <a:off x="1057275" y="3448050"/>
              <a:ext cx="2031038" cy="338605"/>
            </a:xfrm>
            <a:prstGeom prst="rect">
              <a:avLst/>
            </a:prstGeom>
            <a:noFill/>
            <a:ln w="9525">
              <a:noFill/>
            </a:ln>
          </p:spPr>
          <p:txBody>
            <a:bodyPr wrap="none">
              <a:spAutoFit/>
            </a:bodyPr>
            <a:lstStyle/>
            <a:p>
              <a:pPr eaLnBrk="1" hangingPunct="1"/>
              <a:r>
                <a:rPr lang="zh-CN" altLang="en-US" sz="1600" dirty="0">
                  <a:solidFill>
                    <a:schemeClr val="bg1"/>
                  </a:solidFill>
                </a:rPr>
                <a:t>引导新思想和新发现</a:t>
              </a:r>
              <a:endParaRPr lang="zh-CN" altLang="en-US" sz="1600" dirty="0">
                <a:solidFill>
                  <a:schemeClr val="bg1"/>
                </a:solidFill>
                <a:latin typeface="Calibri" panose="020F0502020204030204" pitchFamily="34" charset="0"/>
              </a:endParaRPr>
            </a:p>
          </p:txBody>
        </p:sp>
      </p:grpSp>
      <p:grpSp>
        <p:nvGrpSpPr>
          <p:cNvPr id="29700" name="组合 28"/>
          <p:cNvGrpSpPr/>
          <p:nvPr/>
        </p:nvGrpSpPr>
        <p:grpSpPr>
          <a:xfrm>
            <a:off x="6154738" y="1508125"/>
            <a:ext cx="5137150" cy="1662113"/>
            <a:chOff x="6154998" y="1507347"/>
            <a:chExt cx="5136426" cy="1662362"/>
          </a:xfrm>
        </p:grpSpPr>
        <p:sp>
          <p:nvSpPr>
            <p:cNvPr id="30" name="任意多边形 29"/>
            <p:cNvSpPr/>
            <p:nvPr/>
          </p:nvSpPr>
          <p:spPr>
            <a:xfrm flipH="1">
              <a:off x="6154998" y="1507347"/>
              <a:ext cx="5136426" cy="1662362"/>
            </a:xfrm>
            <a:custGeom>
              <a:avLst/>
              <a:gdLst>
                <a:gd name="connsiteX0" fmla="*/ 5136426 w 5136426"/>
                <a:gd name="connsiteY0" fmla="*/ 0 h 1662362"/>
                <a:gd name="connsiteX1" fmla="*/ 5096702 w 5136426"/>
                <a:gd name="connsiteY1" fmla="*/ 1175 h 1662362"/>
                <a:gd name="connsiteX2" fmla="*/ 4292556 w 5136426"/>
                <a:gd name="connsiteY2" fmla="*/ 258546 h 1662362"/>
                <a:gd name="connsiteX3" fmla="*/ 3666877 w 5136426"/>
                <a:gd name="connsiteY3" fmla="*/ 933844 h 1662362"/>
                <a:gd name="connsiteX4" fmla="*/ 3650850 w 5136426"/>
                <a:gd name="connsiteY4" fmla="*/ 969153 h 1662362"/>
                <a:gd name="connsiteX5" fmla="*/ 0 w 5136426"/>
                <a:gd name="connsiteY5" fmla="*/ 969153 h 1662362"/>
                <a:gd name="connsiteX6" fmla="*/ 0 w 5136426"/>
                <a:gd name="connsiteY6" fmla="*/ 1662362 h 1662362"/>
                <a:gd name="connsiteX7" fmla="*/ 3473249 w 5136426"/>
                <a:gd name="connsiteY7" fmla="*/ 1662362 h 1662362"/>
                <a:gd name="connsiteX8" fmla="*/ 3871450 w 5136426"/>
                <a:gd name="connsiteY8" fmla="*/ 1662362 h 1662362"/>
                <a:gd name="connsiteX9" fmla="*/ 4164558 w 5136426"/>
                <a:gd name="connsiteY9" fmla="*/ 1662362 h 1662362"/>
                <a:gd name="connsiteX10" fmla="*/ 4180336 w 5136426"/>
                <a:gd name="connsiteY10" fmla="*/ 1505848 h 1662362"/>
                <a:gd name="connsiteX11" fmla="*/ 5099673 w 5136426"/>
                <a:gd name="connsiteY11" fmla="*/ 674666 h 1662362"/>
                <a:gd name="connsiteX12" fmla="*/ 5136426 w 5136426"/>
                <a:gd name="connsiteY12" fmla="*/ 672810 h 166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36426" h="1662362">
                  <a:moveTo>
                    <a:pt x="5136426" y="0"/>
                  </a:moveTo>
                  <a:lnTo>
                    <a:pt x="5096702" y="1175"/>
                  </a:lnTo>
                  <a:cubicBezTo>
                    <a:pt x="4816806" y="19144"/>
                    <a:pt x="4540229" y="104892"/>
                    <a:pt x="4292556" y="258546"/>
                  </a:cubicBezTo>
                  <a:cubicBezTo>
                    <a:pt x="4021664" y="426607"/>
                    <a:pt x="3808198" y="661729"/>
                    <a:pt x="3666877" y="933844"/>
                  </a:cubicBezTo>
                  <a:lnTo>
                    <a:pt x="3650850" y="969153"/>
                  </a:lnTo>
                  <a:lnTo>
                    <a:pt x="0" y="969153"/>
                  </a:lnTo>
                  <a:lnTo>
                    <a:pt x="0" y="1662362"/>
                  </a:lnTo>
                  <a:lnTo>
                    <a:pt x="3473249" y="1662362"/>
                  </a:lnTo>
                  <a:lnTo>
                    <a:pt x="3871450" y="1662362"/>
                  </a:lnTo>
                  <a:lnTo>
                    <a:pt x="4164558" y="1662362"/>
                  </a:lnTo>
                  <a:lnTo>
                    <a:pt x="4180336" y="1505848"/>
                  </a:lnTo>
                  <a:cubicBezTo>
                    <a:pt x="4271056" y="1062509"/>
                    <a:pt x="4641783" y="721167"/>
                    <a:pt x="5099673" y="674666"/>
                  </a:cubicBezTo>
                  <a:lnTo>
                    <a:pt x="5136426" y="6728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716" name="文本框 30"/>
            <p:cNvSpPr txBox="1"/>
            <p:nvPr/>
          </p:nvSpPr>
          <p:spPr>
            <a:xfrm>
              <a:off x="10110414" y="2647950"/>
              <a:ext cx="1024821" cy="338605"/>
            </a:xfrm>
            <a:prstGeom prst="rect">
              <a:avLst/>
            </a:prstGeom>
            <a:noFill/>
            <a:ln w="9525">
              <a:noFill/>
            </a:ln>
          </p:spPr>
          <p:txBody>
            <a:bodyPr wrap="square">
              <a:spAutoFit/>
            </a:bodyPr>
            <a:lstStyle/>
            <a:p>
              <a:pPr algn="r" eaLnBrk="1" hangingPunct="1"/>
              <a:r>
                <a:rPr lang="zh-CN" altLang="en-US" sz="1600" dirty="0">
                  <a:solidFill>
                    <a:schemeClr val="bg1"/>
                  </a:solidFill>
                  <a:latin typeface="Calibri" panose="020F0502020204030204" pitchFamily="34" charset="0"/>
                </a:rPr>
                <a:t>括去法</a:t>
              </a:r>
              <a:endParaRPr lang="zh-CN" altLang="en-US" sz="1600" dirty="0">
                <a:solidFill>
                  <a:schemeClr val="bg1"/>
                </a:solidFill>
                <a:latin typeface="Calibri" panose="020F0502020204030204" pitchFamily="34" charset="0"/>
              </a:endParaRPr>
            </a:p>
          </p:txBody>
        </p:sp>
      </p:grpSp>
      <p:grpSp>
        <p:nvGrpSpPr>
          <p:cNvPr id="29701" name="组合 31"/>
          <p:cNvGrpSpPr/>
          <p:nvPr/>
        </p:nvGrpSpPr>
        <p:grpSpPr>
          <a:xfrm>
            <a:off x="6154738" y="3279775"/>
            <a:ext cx="5137150" cy="1662113"/>
            <a:chOff x="6154999" y="3278997"/>
            <a:chExt cx="5136425" cy="1662362"/>
          </a:xfrm>
        </p:grpSpPr>
        <p:sp>
          <p:nvSpPr>
            <p:cNvPr id="33" name="任意多边形 32"/>
            <p:cNvSpPr/>
            <p:nvPr/>
          </p:nvSpPr>
          <p:spPr>
            <a:xfrm flipH="1" flipV="1">
              <a:off x="6154999" y="3278997"/>
              <a:ext cx="5136425" cy="1662362"/>
            </a:xfrm>
            <a:custGeom>
              <a:avLst/>
              <a:gdLst>
                <a:gd name="connsiteX0" fmla="*/ 4164558 w 5136425"/>
                <a:gd name="connsiteY0" fmla="*/ 1662362 h 1662362"/>
                <a:gd name="connsiteX1" fmla="*/ 3871451 w 5136425"/>
                <a:gd name="connsiteY1" fmla="*/ 1662362 h 1662362"/>
                <a:gd name="connsiteX2" fmla="*/ 3473248 w 5136425"/>
                <a:gd name="connsiteY2" fmla="*/ 1662362 h 1662362"/>
                <a:gd name="connsiteX3" fmla="*/ 0 w 5136425"/>
                <a:gd name="connsiteY3" fmla="*/ 1662362 h 1662362"/>
                <a:gd name="connsiteX4" fmla="*/ 0 w 5136425"/>
                <a:gd name="connsiteY4" fmla="*/ 969153 h 1662362"/>
                <a:gd name="connsiteX5" fmla="*/ 3650849 w 5136425"/>
                <a:gd name="connsiteY5" fmla="*/ 969153 h 1662362"/>
                <a:gd name="connsiteX6" fmla="*/ 3666876 w 5136425"/>
                <a:gd name="connsiteY6" fmla="*/ 933844 h 1662362"/>
                <a:gd name="connsiteX7" fmla="*/ 4292555 w 5136425"/>
                <a:gd name="connsiteY7" fmla="*/ 258546 h 1662362"/>
                <a:gd name="connsiteX8" fmla="*/ 5096701 w 5136425"/>
                <a:gd name="connsiteY8" fmla="*/ 1175 h 1662362"/>
                <a:gd name="connsiteX9" fmla="*/ 5136425 w 5136425"/>
                <a:gd name="connsiteY9" fmla="*/ 0 h 1662362"/>
                <a:gd name="connsiteX10" fmla="*/ 5136425 w 5136425"/>
                <a:gd name="connsiteY10" fmla="*/ 672810 h 1662362"/>
                <a:gd name="connsiteX11" fmla="*/ 5099673 w 5136425"/>
                <a:gd name="connsiteY11" fmla="*/ 674666 h 1662362"/>
                <a:gd name="connsiteX12" fmla="*/ 4180336 w 5136425"/>
                <a:gd name="connsiteY12" fmla="*/ 1505848 h 166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36425" h="1662362">
                  <a:moveTo>
                    <a:pt x="4164558" y="1662362"/>
                  </a:moveTo>
                  <a:lnTo>
                    <a:pt x="3871451" y="1662362"/>
                  </a:lnTo>
                  <a:lnTo>
                    <a:pt x="3473248" y="1662362"/>
                  </a:lnTo>
                  <a:lnTo>
                    <a:pt x="0" y="1662362"/>
                  </a:lnTo>
                  <a:lnTo>
                    <a:pt x="0" y="969153"/>
                  </a:lnTo>
                  <a:lnTo>
                    <a:pt x="3650849" y="969153"/>
                  </a:lnTo>
                  <a:lnTo>
                    <a:pt x="3666876" y="933844"/>
                  </a:lnTo>
                  <a:cubicBezTo>
                    <a:pt x="3808197" y="661729"/>
                    <a:pt x="4021663" y="426607"/>
                    <a:pt x="4292555" y="258546"/>
                  </a:cubicBezTo>
                  <a:cubicBezTo>
                    <a:pt x="4540228" y="104892"/>
                    <a:pt x="4816805" y="19144"/>
                    <a:pt x="5096701" y="1175"/>
                  </a:cubicBezTo>
                  <a:lnTo>
                    <a:pt x="5136425" y="0"/>
                  </a:lnTo>
                  <a:lnTo>
                    <a:pt x="5136425" y="672810"/>
                  </a:lnTo>
                  <a:lnTo>
                    <a:pt x="5099673" y="674666"/>
                  </a:lnTo>
                  <a:cubicBezTo>
                    <a:pt x="4641783" y="721167"/>
                    <a:pt x="4271056" y="1062509"/>
                    <a:pt x="4180336" y="15058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714" name="文本框 33"/>
            <p:cNvSpPr txBox="1"/>
            <p:nvPr/>
          </p:nvSpPr>
          <p:spPr>
            <a:xfrm>
              <a:off x="10623301" y="3448050"/>
              <a:ext cx="492375" cy="338605"/>
            </a:xfrm>
            <a:prstGeom prst="rect">
              <a:avLst/>
            </a:prstGeom>
            <a:noFill/>
            <a:ln w="9525">
              <a:noFill/>
            </a:ln>
          </p:spPr>
          <p:txBody>
            <a:bodyPr wrap="none">
              <a:spAutoFit/>
            </a:bodyPr>
            <a:lstStyle/>
            <a:p>
              <a:pPr algn="r" eaLnBrk="1" hangingPunct="1"/>
              <a:r>
                <a:rPr lang="en-US" altLang="zh-CN" sz="1600" dirty="0">
                  <a:solidFill>
                    <a:schemeClr val="bg1"/>
                  </a:solidFill>
                  <a:latin typeface="Calibri" panose="020F0502020204030204" pitchFamily="34" charset="0"/>
                </a:rPr>
                <a:t>······</a:t>
              </a:r>
              <a:endParaRPr lang="zh-CN" altLang="en-US" sz="1600" dirty="0">
                <a:solidFill>
                  <a:schemeClr val="bg1"/>
                </a:solidFill>
                <a:latin typeface="Calibri" panose="020F0502020204030204" pitchFamily="34" charset="0"/>
              </a:endParaRPr>
            </a:p>
          </p:txBody>
        </p:sp>
      </p:grpSp>
      <p:grpSp>
        <p:nvGrpSpPr>
          <p:cNvPr id="29702" name="组合 34"/>
          <p:cNvGrpSpPr/>
          <p:nvPr/>
        </p:nvGrpSpPr>
        <p:grpSpPr>
          <a:xfrm>
            <a:off x="331788" y="222250"/>
            <a:ext cx="2892346" cy="400110"/>
            <a:chOff x="331599" y="222348"/>
            <a:chExt cx="2892452" cy="400170"/>
          </a:xfrm>
        </p:grpSpPr>
        <p:sp>
          <p:nvSpPr>
            <p:cNvPr id="36" name="矩形 35"/>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712" name="文本框 36"/>
            <p:cNvSpPr txBox="1"/>
            <p:nvPr/>
          </p:nvSpPr>
          <p:spPr>
            <a:xfrm>
              <a:off x="474479" y="222348"/>
              <a:ext cx="2749572" cy="400170"/>
            </a:xfrm>
            <a:prstGeom prst="rect">
              <a:avLst/>
            </a:prstGeom>
            <a:noFill/>
            <a:ln w="9525">
              <a:noFill/>
            </a:ln>
          </p:spPr>
          <p:txBody>
            <a:bodyPr wrap="none">
              <a:spAutoFit/>
            </a:bodyPr>
            <a:lstStyle/>
            <a:p>
              <a:pPr eaLnBrk="1" hangingPunct="1"/>
              <a:r>
                <a:rPr lang="zh-CN" altLang="en-US" sz="2000" dirty="0">
                  <a:latin typeface="微软雅黑" panose="020B0503020204020204" pitchFamily="34" charset="-122"/>
                </a:rPr>
                <a:t>数学物理与偏微分方程</a:t>
              </a:r>
              <a:endParaRPr lang="zh-CN" altLang="en-US" sz="2000" dirty="0">
                <a:latin typeface="微软雅黑" panose="020B0503020204020204" pitchFamily="34" charset="-122"/>
              </a:endParaRPr>
            </a:p>
          </p:txBody>
        </p:sp>
      </p:grpSp>
      <p:sp>
        <p:nvSpPr>
          <p:cNvPr id="38" name="椭圆 37"/>
          <p:cNvSpPr/>
          <p:nvPr/>
        </p:nvSpPr>
        <p:spPr>
          <a:xfrm>
            <a:off x="5273675" y="2403475"/>
            <a:ext cx="1644650" cy="1643063"/>
          </a:xfrm>
          <a:prstGeom prst="ellipse">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9" name="矩形 38"/>
          <p:cNvSpPr/>
          <p:nvPr/>
        </p:nvSpPr>
        <p:spPr>
          <a:xfrm>
            <a:off x="1056323" y="1084898"/>
            <a:ext cx="3052763" cy="700576"/>
          </a:xfrm>
          <a:prstGeom prst="rect">
            <a:avLst/>
          </a:prstGeom>
        </p:spPr>
        <p:txBody>
          <a:bodyPr lIns="0" rIns="0">
            <a:spAutoFit/>
          </a:bodyPr>
          <a:lstStyle/>
          <a:p>
            <a:pPr lvl="0" eaLnBrk="1" fontAlgn="auto" hangingPunct="1">
              <a:lnSpc>
                <a:spcPct val="150000"/>
              </a:lnSpc>
              <a:spcBef>
                <a:spcPts val="0"/>
              </a:spcBef>
              <a:spcAft>
                <a:spcPts val="0"/>
              </a:spcAft>
              <a:defRPr/>
            </a:pPr>
            <a:r>
              <a:rPr kumimoji="0" lang="zh-CN" altLang="en-US" sz="1400" b="0" i="0" u="none" strike="noStrike" kern="1200" cap="none" spc="0" normalizeH="0" baseline="0" noProof="0" dirty="0">
                <a:ln>
                  <a:noFill/>
                </a:ln>
                <a:solidFill>
                  <a:schemeClr val="tx1"/>
                </a:solidFill>
                <a:effectLst/>
                <a:uLnTx/>
                <a:uFillTx/>
                <a:latin typeface="+mn-ea"/>
                <a:ea typeface="+mn-ea"/>
                <a:cs typeface="+mn-cs"/>
                <a:sym typeface="+mn-ea"/>
              </a:rPr>
              <a:t>庞加莱在巴黎大学主讲数学物理二十多年；他是理论物理各方面的专家</a:t>
            </a:r>
            <a:endParaRPr kumimoji="0" lang="zh-CN" altLang="en-US" sz="14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42" name="矩形 41"/>
          <p:cNvSpPr/>
          <p:nvPr/>
        </p:nvSpPr>
        <p:spPr>
          <a:xfrm>
            <a:off x="8239125" y="1085215"/>
            <a:ext cx="3052763" cy="1023742"/>
          </a:xfrm>
          <a:prstGeom prst="rect">
            <a:avLst/>
          </a:prstGeom>
        </p:spPr>
        <p:txBody>
          <a:bodyPr lIns="0" rIns="0">
            <a:spAutoFit/>
          </a:bodyPr>
          <a:lstStyle/>
          <a:p>
            <a:pPr lvl="0" eaLnBrk="1" fontAlgn="auto" hangingPunct="1">
              <a:lnSpc>
                <a:spcPct val="150000"/>
              </a:lnSpc>
              <a:spcBef>
                <a:spcPts val="0"/>
              </a:spcBef>
              <a:spcAft>
                <a:spcPts val="0"/>
              </a:spcAft>
              <a:defRPr/>
            </a:pPr>
            <a:r>
              <a:rPr lang="zh-CN" altLang="zh-CN" sz="1400" dirty="0">
                <a:latin typeface="+mn-lt"/>
              </a:rPr>
              <a:t>使用括去法（</a:t>
            </a:r>
            <a:r>
              <a:rPr lang="en-US" altLang="zh-CN" sz="1400" dirty="0" err="1">
                <a:latin typeface="+mn-lt"/>
              </a:rPr>
              <a:t>sweeoingout</a:t>
            </a:r>
            <a:r>
              <a:rPr lang="zh-CN" altLang="zh-CN" sz="1400" dirty="0">
                <a:latin typeface="+mn-lt"/>
              </a:rPr>
              <a:t>）证明了狄利克雷问题解的存在，后推动位势论发展到了一个新的阶段。</a:t>
            </a:r>
            <a:endParaRPr kumimoji="0" lang="zh-CN" altLang="en-US" sz="1400" b="0" i="0" u="none" strike="noStrike" kern="1200" cap="none" spc="0" normalizeH="0" baseline="0" noProof="0" dirty="0">
              <a:ln>
                <a:noFill/>
              </a:ln>
              <a:solidFill>
                <a:schemeClr val="tx1"/>
              </a:solidFill>
              <a:effectLst/>
              <a:uLnTx/>
              <a:uFillTx/>
              <a:latin typeface="+mn-lt"/>
              <a:ea typeface="+mn-ea"/>
              <a:sym typeface="+mn-ea"/>
            </a:endParaRPr>
          </a:p>
        </p:txBody>
      </p:sp>
      <p:sp>
        <p:nvSpPr>
          <p:cNvPr id="29708" name="文本框 42"/>
          <p:cNvSpPr txBox="1"/>
          <p:nvPr/>
        </p:nvSpPr>
        <p:spPr>
          <a:xfrm>
            <a:off x="5426590" y="3325813"/>
            <a:ext cx="1338828" cy="369332"/>
          </a:xfrm>
          <a:prstGeom prst="rect">
            <a:avLst/>
          </a:prstGeom>
          <a:noFill/>
          <a:ln w="9525">
            <a:noFill/>
          </a:ln>
        </p:spPr>
        <p:txBody>
          <a:bodyPr wrap="none">
            <a:spAutoFit/>
          </a:bodyPr>
          <a:lstStyle/>
          <a:p>
            <a:pPr algn="ctr" eaLnBrk="1" hangingPunct="1"/>
            <a:r>
              <a:rPr lang="zh-CN" altLang="en-US" dirty="0">
                <a:solidFill>
                  <a:schemeClr val="bg1"/>
                </a:solidFill>
                <a:latin typeface="Calibri" panose="020F0502020204030204" pitchFamily="34" charset="0"/>
              </a:rPr>
              <a:t>数学物理！</a:t>
            </a:r>
            <a:endParaRPr lang="zh-CN" altLang="en-US" dirty="0">
              <a:solidFill>
                <a:schemeClr val="bg1"/>
              </a:solidFill>
              <a:latin typeface="Calibri" panose="020F0502020204030204" pitchFamily="34" charset="0"/>
            </a:endParaRPr>
          </a:p>
        </p:txBody>
      </p:sp>
      <p:sp>
        <p:nvSpPr>
          <p:cNvPr id="29710" name="Freeform 38"/>
          <p:cNvSpPr>
            <a:spLocks noEditPoints="1"/>
          </p:cNvSpPr>
          <p:nvPr/>
        </p:nvSpPr>
        <p:spPr>
          <a:xfrm>
            <a:off x="5853113" y="2684463"/>
            <a:ext cx="485775" cy="565150"/>
          </a:xfrm>
          <a:custGeom>
            <a:avLst/>
            <a:gdLst/>
            <a:ahLst/>
            <a:cxnLst>
              <a:cxn ang="0">
                <a:pos x="409690" y="192268"/>
              </a:cxn>
              <a:cxn ang="0">
                <a:pos x="415542" y="198094"/>
              </a:cxn>
              <a:cxn ang="0">
                <a:pos x="386279" y="268009"/>
              </a:cxn>
              <a:cxn ang="0">
                <a:pos x="263372" y="372882"/>
              </a:cxn>
              <a:cxn ang="0">
                <a:pos x="134612" y="268009"/>
              </a:cxn>
              <a:cxn ang="0">
                <a:pos x="111202" y="198094"/>
              </a:cxn>
              <a:cxn ang="0">
                <a:pos x="111202" y="192268"/>
              </a:cxn>
              <a:cxn ang="0">
                <a:pos x="152170" y="40784"/>
              </a:cxn>
              <a:cxn ang="0">
                <a:pos x="403837" y="186441"/>
              </a:cxn>
              <a:cxn ang="0">
                <a:pos x="146318" y="460277"/>
              </a:cxn>
              <a:cxn ang="0">
                <a:pos x="187287" y="407840"/>
              </a:cxn>
              <a:cxn ang="0">
                <a:pos x="140465" y="378709"/>
              </a:cxn>
              <a:cxn ang="0">
                <a:pos x="58527" y="297141"/>
              </a:cxn>
              <a:cxn ang="0">
                <a:pos x="93643" y="273836"/>
              </a:cxn>
              <a:cxn ang="0">
                <a:pos x="64380" y="221399"/>
              </a:cxn>
              <a:cxn ang="0">
                <a:pos x="5853" y="297141"/>
              </a:cxn>
              <a:cxn ang="0">
                <a:pos x="216550" y="413666"/>
              </a:cxn>
              <a:cxn ang="0">
                <a:pos x="357015" y="378709"/>
              </a:cxn>
              <a:cxn ang="0">
                <a:pos x="479922" y="565150"/>
              </a:cxn>
              <a:cxn ang="0">
                <a:pos x="58527" y="442798"/>
              </a:cxn>
              <a:cxn ang="0">
                <a:pos x="152170" y="483582"/>
              </a:cxn>
              <a:cxn ang="0">
                <a:pos x="152170" y="483582"/>
              </a:cxn>
              <a:cxn ang="0">
                <a:pos x="210698" y="436972"/>
              </a:cxn>
              <a:cxn ang="0">
                <a:pos x="216550" y="413666"/>
              </a:cxn>
              <a:cxn ang="0">
                <a:pos x="368721" y="209746"/>
              </a:cxn>
              <a:cxn ang="0">
                <a:pos x="181434" y="168962"/>
              </a:cxn>
              <a:cxn ang="0">
                <a:pos x="140465" y="203920"/>
              </a:cxn>
              <a:cxn ang="0">
                <a:pos x="128760" y="203920"/>
              </a:cxn>
              <a:cxn ang="0">
                <a:pos x="152170" y="250530"/>
              </a:cxn>
              <a:cxn ang="0">
                <a:pos x="158023" y="256357"/>
              </a:cxn>
              <a:cxn ang="0">
                <a:pos x="263372" y="349577"/>
              </a:cxn>
              <a:cxn ang="0">
                <a:pos x="362868" y="256357"/>
              </a:cxn>
              <a:cxn ang="0">
                <a:pos x="374573" y="250530"/>
              </a:cxn>
              <a:cxn ang="0">
                <a:pos x="392132" y="203920"/>
              </a:cxn>
            </a:cxnLst>
            <a:rect l="0" t="0" r="0" b="0"/>
            <a:pathLst>
              <a:path w="83" h="97">
                <a:moveTo>
                  <a:pt x="69" y="32"/>
                </a:moveTo>
                <a:cubicBezTo>
                  <a:pt x="69" y="32"/>
                  <a:pt x="69" y="32"/>
                  <a:pt x="70" y="33"/>
                </a:cubicBezTo>
                <a:cubicBezTo>
                  <a:pt x="71" y="33"/>
                  <a:pt x="71" y="33"/>
                  <a:pt x="71" y="33"/>
                </a:cubicBezTo>
                <a:cubicBezTo>
                  <a:pt x="71" y="34"/>
                  <a:pt x="71" y="34"/>
                  <a:pt x="71" y="34"/>
                </a:cubicBezTo>
                <a:cubicBezTo>
                  <a:pt x="71" y="37"/>
                  <a:pt x="70" y="40"/>
                  <a:pt x="69" y="42"/>
                </a:cubicBezTo>
                <a:cubicBezTo>
                  <a:pt x="69" y="44"/>
                  <a:pt x="68" y="45"/>
                  <a:pt x="66" y="46"/>
                </a:cubicBezTo>
                <a:cubicBezTo>
                  <a:pt x="64" y="51"/>
                  <a:pt x="62" y="56"/>
                  <a:pt x="58" y="59"/>
                </a:cubicBezTo>
                <a:cubicBezTo>
                  <a:pt x="54" y="62"/>
                  <a:pt x="49" y="64"/>
                  <a:pt x="45" y="64"/>
                </a:cubicBezTo>
                <a:cubicBezTo>
                  <a:pt x="40" y="64"/>
                  <a:pt x="35" y="62"/>
                  <a:pt x="31" y="59"/>
                </a:cubicBezTo>
                <a:cubicBezTo>
                  <a:pt x="28" y="56"/>
                  <a:pt x="25" y="51"/>
                  <a:pt x="23" y="46"/>
                </a:cubicBezTo>
                <a:cubicBezTo>
                  <a:pt x="22" y="46"/>
                  <a:pt x="21" y="44"/>
                  <a:pt x="20" y="42"/>
                </a:cubicBezTo>
                <a:cubicBezTo>
                  <a:pt x="19" y="40"/>
                  <a:pt x="18" y="37"/>
                  <a:pt x="19" y="34"/>
                </a:cubicBezTo>
                <a:cubicBezTo>
                  <a:pt x="19" y="33"/>
                  <a:pt x="19" y="33"/>
                  <a:pt x="19" y="33"/>
                </a:cubicBezTo>
                <a:cubicBezTo>
                  <a:pt x="19" y="33"/>
                  <a:pt x="19" y="33"/>
                  <a:pt x="19" y="33"/>
                </a:cubicBezTo>
                <a:cubicBezTo>
                  <a:pt x="20" y="33"/>
                  <a:pt x="20" y="32"/>
                  <a:pt x="20" y="32"/>
                </a:cubicBezTo>
                <a:cubicBezTo>
                  <a:pt x="18" y="19"/>
                  <a:pt x="20" y="12"/>
                  <a:pt x="26" y="7"/>
                </a:cubicBezTo>
                <a:cubicBezTo>
                  <a:pt x="35" y="0"/>
                  <a:pt x="52" y="0"/>
                  <a:pt x="62" y="7"/>
                </a:cubicBezTo>
                <a:cubicBezTo>
                  <a:pt x="68" y="11"/>
                  <a:pt x="70" y="20"/>
                  <a:pt x="69" y="32"/>
                </a:cubicBezTo>
                <a:close/>
                <a:moveTo>
                  <a:pt x="18" y="78"/>
                </a:moveTo>
                <a:cubicBezTo>
                  <a:pt x="19" y="79"/>
                  <a:pt x="21" y="80"/>
                  <a:pt x="25" y="79"/>
                </a:cubicBezTo>
                <a:cubicBezTo>
                  <a:pt x="28" y="78"/>
                  <a:pt x="30" y="75"/>
                  <a:pt x="32" y="73"/>
                </a:cubicBezTo>
                <a:cubicBezTo>
                  <a:pt x="32" y="72"/>
                  <a:pt x="33" y="72"/>
                  <a:pt x="32" y="70"/>
                </a:cubicBezTo>
                <a:cubicBezTo>
                  <a:pt x="31" y="68"/>
                  <a:pt x="29" y="66"/>
                  <a:pt x="26" y="65"/>
                </a:cubicBezTo>
                <a:cubicBezTo>
                  <a:pt x="25" y="64"/>
                  <a:pt x="25" y="65"/>
                  <a:pt x="24" y="65"/>
                </a:cubicBezTo>
                <a:cubicBezTo>
                  <a:pt x="21" y="68"/>
                  <a:pt x="21" y="68"/>
                  <a:pt x="21" y="68"/>
                </a:cubicBezTo>
                <a:cubicBezTo>
                  <a:pt x="17" y="63"/>
                  <a:pt x="13" y="57"/>
                  <a:pt x="10" y="51"/>
                </a:cubicBezTo>
                <a:cubicBezTo>
                  <a:pt x="15" y="49"/>
                  <a:pt x="15" y="49"/>
                  <a:pt x="15" y="49"/>
                </a:cubicBezTo>
                <a:cubicBezTo>
                  <a:pt x="15" y="49"/>
                  <a:pt x="16" y="48"/>
                  <a:pt x="16" y="47"/>
                </a:cubicBezTo>
                <a:cubicBezTo>
                  <a:pt x="16" y="44"/>
                  <a:pt x="15" y="42"/>
                  <a:pt x="14" y="39"/>
                </a:cubicBezTo>
                <a:cubicBezTo>
                  <a:pt x="13" y="38"/>
                  <a:pt x="12" y="38"/>
                  <a:pt x="11" y="38"/>
                </a:cubicBezTo>
                <a:cubicBezTo>
                  <a:pt x="8" y="39"/>
                  <a:pt x="5" y="40"/>
                  <a:pt x="3" y="43"/>
                </a:cubicBezTo>
                <a:cubicBezTo>
                  <a:pt x="0" y="46"/>
                  <a:pt x="0" y="49"/>
                  <a:pt x="1" y="51"/>
                </a:cubicBezTo>
                <a:cubicBezTo>
                  <a:pt x="4" y="58"/>
                  <a:pt x="11" y="73"/>
                  <a:pt x="18" y="78"/>
                </a:cubicBezTo>
                <a:close/>
                <a:moveTo>
                  <a:pt x="37" y="71"/>
                </a:moveTo>
                <a:cubicBezTo>
                  <a:pt x="39" y="72"/>
                  <a:pt x="42" y="72"/>
                  <a:pt x="44" y="72"/>
                </a:cubicBezTo>
                <a:cubicBezTo>
                  <a:pt x="51" y="72"/>
                  <a:pt x="57" y="69"/>
                  <a:pt x="61" y="65"/>
                </a:cubicBezTo>
                <a:cubicBezTo>
                  <a:pt x="64" y="65"/>
                  <a:pt x="68" y="65"/>
                  <a:pt x="71" y="65"/>
                </a:cubicBezTo>
                <a:cubicBezTo>
                  <a:pt x="78" y="71"/>
                  <a:pt x="83" y="87"/>
                  <a:pt x="82" y="97"/>
                </a:cubicBezTo>
                <a:cubicBezTo>
                  <a:pt x="57" y="97"/>
                  <a:pt x="32" y="97"/>
                  <a:pt x="7" y="97"/>
                </a:cubicBezTo>
                <a:cubicBezTo>
                  <a:pt x="7" y="91"/>
                  <a:pt x="8" y="83"/>
                  <a:pt x="10" y="76"/>
                </a:cubicBezTo>
                <a:cubicBezTo>
                  <a:pt x="12" y="78"/>
                  <a:pt x="14" y="80"/>
                  <a:pt x="15" y="81"/>
                </a:cubicBezTo>
                <a:cubicBezTo>
                  <a:pt x="18" y="83"/>
                  <a:pt x="22" y="84"/>
                  <a:pt x="26" y="83"/>
                </a:cubicBezTo>
                <a:cubicBezTo>
                  <a:pt x="26" y="83"/>
                  <a:pt x="26" y="83"/>
                  <a:pt x="26" y="83"/>
                </a:cubicBezTo>
                <a:cubicBezTo>
                  <a:pt x="26" y="83"/>
                  <a:pt x="26" y="83"/>
                  <a:pt x="26" y="83"/>
                </a:cubicBezTo>
                <a:cubicBezTo>
                  <a:pt x="30" y="81"/>
                  <a:pt x="33" y="79"/>
                  <a:pt x="35" y="75"/>
                </a:cubicBezTo>
                <a:cubicBezTo>
                  <a:pt x="36" y="75"/>
                  <a:pt x="36" y="75"/>
                  <a:pt x="36" y="75"/>
                </a:cubicBezTo>
                <a:cubicBezTo>
                  <a:pt x="36" y="74"/>
                  <a:pt x="36" y="74"/>
                  <a:pt x="36" y="74"/>
                </a:cubicBezTo>
                <a:cubicBezTo>
                  <a:pt x="36" y="73"/>
                  <a:pt x="37" y="72"/>
                  <a:pt x="37" y="71"/>
                </a:cubicBezTo>
                <a:close/>
                <a:moveTo>
                  <a:pt x="66" y="35"/>
                </a:moveTo>
                <a:cubicBezTo>
                  <a:pt x="65" y="35"/>
                  <a:pt x="63" y="35"/>
                  <a:pt x="63" y="36"/>
                </a:cubicBezTo>
                <a:cubicBezTo>
                  <a:pt x="62" y="34"/>
                  <a:pt x="61" y="32"/>
                  <a:pt x="61" y="30"/>
                </a:cubicBezTo>
                <a:cubicBezTo>
                  <a:pt x="53" y="32"/>
                  <a:pt x="43" y="33"/>
                  <a:pt x="31" y="29"/>
                </a:cubicBezTo>
                <a:cubicBezTo>
                  <a:pt x="30" y="31"/>
                  <a:pt x="29" y="33"/>
                  <a:pt x="28" y="35"/>
                </a:cubicBezTo>
                <a:cubicBezTo>
                  <a:pt x="26" y="35"/>
                  <a:pt x="25" y="35"/>
                  <a:pt x="24" y="35"/>
                </a:cubicBezTo>
                <a:cubicBezTo>
                  <a:pt x="23" y="35"/>
                  <a:pt x="23" y="35"/>
                  <a:pt x="23" y="35"/>
                </a:cubicBezTo>
                <a:cubicBezTo>
                  <a:pt x="23" y="35"/>
                  <a:pt x="23" y="35"/>
                  <a:pt x="22" y="35"/>
                </a:cubicBezTo>
                <a:cubicBezTo>
                  <a:pt x="23" y="38"/>
                  <a:pt x="23" y="39"/>
                  <a:pt x="23" y="41"/>
                </a:cubicBezTo>
                <a:cubicBezTo>
                  <a:pt x="24" y="42"/>
                  <a:pt x="25" y="43"/>
                  <a:pt x="26" y="43"/>
                </a:cubicBezTo>
                <a:cubicBezTo>
                  <a:pt x="27" y="43"/>
                  <a:pt x="27" y="43"/>
                  <a:pt x="27" y="43"/>
                </a:cubicBezTo>
                <a:cubicBezTo>
                  <a:pt x="27" y="44"/>
                  <a:pt x="27" y="44"/>
                  <a:pt x="27" y="44"/>
                </a:cubicBezTo>
                <a:cubicBezTo>
                  <a:pt x="28" y="49"/>
                  <a:pt x="31" y="53"/>
                  <a:pt x="34" y="56"/>
                </a:cubicBezTo>
                <a:cubicBezTo>
                  <a:pt x="37" y="59"/>
                  <a:pt x="41" y="60"/>
                  <a:pt x="45" y="60"/>
                </a:cubicBezTo>
                <a:cubicBezTo>
                  <a:pt x="48" y="60"/>
                  <a:pt x="52" y="59"/>
                  <a:pt x="55" y="56"/>
                </a:cubicBezTo>
                <a:cubicBezTo>
                  <a:pt x="59" y="53"/>
                  <a:pt x="61" y="49"/>
                  <a:pt x="62" y="44"/>
                </a:cubicBezTo>
                <a:cubicBezTo>
                  <a:pt x="63" y="43"/>
                  <a:pt x="63" y="43"/>
                  <a:pt x="63" y="43"/>
                </a:cubicBezTo>
                <a:cubicBezTo>
                  <a:pt x="64" y="43"/>
                  <a:pt x="64" y="43"/>
                  <a:pt x="64" y="43"/>
                </a:cubicBezTo>
                <a:cubicBezTo>
                  <a:pt x="65" y="43"/>
                  <a:pt x="65" y="42"/>
                  <a:pt x="66" y="41"/>
                </a:cubicBezTo>
                <a:cubicBezTo>
                  <a:pt x="66" y="39"/>
                  <a:pt x="67" y="38"/>
                  <a:pt x="67" y="35"/>
                </a:cubicBezTo>
                <a:cubicBezTo>
                  <a:pt x="66" y="35"/>
                  <a:pt x="66" y="35"/>
                  <a:pt x="66" y="35"/>
                </a:cubicBezTo>
                <a:close/>
              </a:path>
            </a:pathLst>
          </a:custGeom>
          <a:solidFill>
            <a:schemeClr val="bg1">
              <a:alpha val="100000"/>
            </a:schemeClr>
          </a:solidFill>
          <a:ln w="9525">
            <a:noFill/>
          </a:ln>
        </p:spPr>
        <p:txBody>
          <a:bodyPr/>
          <a:lstStyle/>
          <a:p>
            <a:endParaRPr lang="zh-CN" altLang="en-US"/>
          </a:p>
        </p:txBody>
      </p:sp>
      <p:sp>
        <p:nvSpPr>
          <p:cNvPr id="2" name="文本框 1"/>
          <p:cNvSpPr txBox="1"/>
          <p:nvPr/>
        </p:nvSpPr>
        <p:spPr>
          <a:xfrm>
            <a:off x="900113" y="4351020"/>
            <a:ext cx="3694747" cy="1169551"/>
          </a:xfrm>
          <a:prstGeom prst="rect">
            <a:avLst/>
          </a:prstGeom>
          <a:noFill/>
        </p:spPr>
        <p:txBody>
          <a:bodyPr wrap="square" rtlCol="0">
            <a:spAutoFit/>
          </a:bodyPr>
          <a:lstStyle/>
          <a:p>
            <a:pPr marL="342900" indent="-342900">
              <a:buFont typeface="+mj-lt"/>
              <a:buAutoNum type="arabicPeriod"/>
            </a:pPr>
            <a:r>
              <a:rPr lang="zh-CN" altLang="en-US" sz="1400" dirty="0"/>
              <a:t>对</a:t>
            </a:r>
            <a:r>
              <a:rPr lang="en-US" altLang="zh-CN" sz="1400" dirty="0"/>
              <a:t>X</a:t>
            </a:r>
            <a:r>
              <a:rPr lang="zh-CN" altLang="en-US" sz="1400" dirty="0"/>
              <a:t>射线和磷光现象之间可能具有关系的讨论，是贝克勒尔实验的出发点</a:t>
            </a:r>
            <a:endParaRPr lang="en-US" altLang="zh-CN" sz="1400" dirty="0"/>
          </a:p>
          <a:p>
            <a:pPr marL="342900" indent="-342900">
              <a:buFont typeface="+mj-lt"/>
              <a:buAutoNum type="arabicPeriod"/>
            </a:pPr>
            <a:r>
              <a:rPr lang="zh-CN" altLang="en-US" sz="1400" dirty="0"/>
              <a:t>洛伦兹电子理论的讨论</a:t>
            </a:r>
            <a:endParaRPr lang="en-US" altLang="zh-CN" sz="1400" dirty="0"/>
          </a:p>
          <a:p>
            <a:pPr marL="342900" indent="-342900">
              <a:buFont typeface="+mj-lt"/>
              <a:buAutoNum type="arabicPeriod"/>
            </a:pPr>
            <a:r>
              <a:rPr lang="zh-CN" altLang="en-US" sz="1400" dirty="0"/>
              <a:t>发现洛伦兹变换构成一个群，其同构于一使二次型</a:t>
            </a:r>
            <a:r>
              <a:rPr lang="en-US" altLang="zh-CN" sz="1400" dirty="0"/>
              <a:t>x</a:t>
            </a:r>
            <a:r>
              <a:rPr lang="en-US" altLang="zh-CN" sz="1400" baseline="30000" dirty="0"/>
              <a:t>2</a:t>
            </a:r>
            <a:r>
              <a:rPr lang="en-US" altLang="zh-CN" sz="1400" dirty="0"/>
              <a:t>+y</a:t>
            </a:r>
            <a:r>
              <a:rPr lang="en-US" altLang="zh-CN" sz="1400" baseline="30000" dirty="0"/>
              <a:t>2</a:t>
            </a:r>
            <a:r>
              <a:rPr lang="en-US" altLang="zh-CN" sz="1400" dirty="0"/>
              <a:t>+z</a:t>
            </a:r>
            <a:r>
              <a:rPr lang="en-US" altLang="zh-CN" sz="1400" baseline="30000" dirty="0"/>
              <a:t>2</a:t>
            </a:r>
            <a:r>
              <a:rPr lang="en-US" altLang="zh-CN" sz="1400" dirty="0"/>
              <a:t>-t</a:t>
            </a:r>
            <a:r>
              <a:rPr lang="en-US" altLang="zh-CN" sz="1400" baseline="30000" dirty="0"/>
              <a:t>2</a:t>
            </a:r>
            <a:r>
              <a:rPr lang="zh-CN" altLang="en-US" sz="1400" dirty="0"/>
              <a:t>不变的群</a:t>
            </a:r>
            <a:endParaRPr lang="zh-CN" altLang="en-US" sz="1400"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ircle(in)">
                                      <p:cBhvr>
                                        <p:cTn id="7" dur="2000"/>
                                        <p:tgtEl>
                                          <p:spTgt spid="39"/>
                                        </p:tgtEl>
                                      </p:cBhvr>
                                    </p:animEffect>
                                  </p:childTnLst>
                                </p:cTn>
                              </p:par>
                              <p:par>
                                <p:cTn id="8" presetID="6" presetClass="entr" presetSubtype="16" fill="hold" nodeType="withEffect">
                                  <p:stCondLst>
                                    <p:cond delay="0"/>
                                  </p:stCondLst>
                                  <p:childTnLst>
                                    <p:set>
                                      <p:cBhvr>
                                        <p:cTn id="9" dur="1" fill="hold">
                                          <p:stCondLst>
                                            <p:cond delay="0"/>
                                          </p:stCondLst>
                                        </p:cTn>
                                        <p:tgtEl>
                                          <p:spTgt spid="29698"/>
                                        </p:tgtEl>
                                        <p:attrNameLst>
                                          <p:attrName>style.visibility</p:attrName>
                                        </p:attrNameLst>
                                      </p:cBhvr>
                                      <p:to>
                                        <p:strVal val="visible"/>
                                      </p:to>
                                    </p:set>
                                    <p:animEffect transition="in" filter="circle(in)">
                                      <p:cBhvr>
                                        <p:cTn id="10" dur="2000"/>
                                        <p:tgtEl>
                                          <p:spTgt spid="29698"/>
                                        </p:tgtEl>
                                      </p:cBhvr>
                                    </p:animEffect>
                                  </p:childTnLst>
                                </p:cTn>
                              </p:par>
                              <p:par>
                                <p:cTn id="11" presetID="6" presetClass="entr" presetSubtype="16" fill="hold" nodeType="withEffect">
                                  <p:stCondLst>
                                    <p:cond delay="0"/>
                                  </p:stCondLst>
                                  <p:childTnLst>
                                    <p:set>
                                      <p:cBhvr>
                                        <p:cTn id="12" dur="1" fill="hold">
                                          <p:stCondLst>
                                            <p:cond delay="0"/>
                                          </p:stCondLst>
                                        </p:cTn>
                                        <p:tgtEl>
                                          <p:spTgt spid="29699"/>
                                        </p:tgtEl>
                                        <p:attrNameLst>
                                          <p:attrName>style.visibility</p:attrName>
                                        </p:attrNameLst>
                                      </p:cBhvr>
                                      <p:to>
                                        <p:strVal val="visible"/>
                                      </p:to>
                                    </p:set>
                                    <p:animEffect transition="in" filter="circle(in)">
                                      <p:cBhvr>
                                        <p:cTn id="13" dur="2000"/>
                                        <p:tgtEl>
                                          <p:spTgt spid="29699"/>
                                        </p:tgtEl>
                                      </p:cBhvr>
                                    </p:animEffect>
                                  </p:childTnLst>
                                </p:cTn>
                              </p:par>
                              <p:par>
                                <p:cTn id="14" presetID="6" presetClass="entr" presetSubtype="16" fill="hold" nodeType="withEffect">
                                  <p:stCondLst>
                                    <p:cond delay="0"/>
                                  </p:stCondLst>
                                  <p:childTnLst>
                                    <p:set>
                                      <p:cBhvr>
                                        <p:cTn id="15" dur="1" fill="hold">
                                          <p:stCondLst>
                                            <p:cond delay="0"/>
                                          </p:stCondLst>
                                        </p:cTn>
                                        <p:tgtEl>
                                          <p:spTgt spid="29701"/>
                                        </p:tgtEl>
                                        <p:attrNameLst>
                                          <p:attrName>style.visibility</p:attrName>
                                        </p:attrNameLst>
                                      </p:cBhvr>
                                      <p:to>
                                        <p:strVal val="visible"/>
                                      </p:to>
                                    </p:set>
                                    <p:animEffect transition="in" filter="circle(in)">
                                      <p:cBhvr>
                                        <p:cTn id="16" dur="2000"/>
                                        <p:tgtEl>
                                          <p:spTgt spid="29701"/>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circle(in)">
                                      <p:cBhvr>
                                        <p:cTn id="19" dur="2000"/>
                                        <p:tgtEl>
                                          <p:spTgt spid="42"/>
                                        </p:tgtEl>
                                      </p:cBhvr>
                                    </p:animEffect>
                                  </p:childTnLst>
                                </p:cTn>
                              </p:par>
                              <p:par>
                                <p:cTn id="20" presetID="6" presetClass="entr" presetSubtype="16" fill="hold" nodeType="withEffect">
                                  <p:stCondLst>
                                    <p:cond delay="0"/>
                                  </p:stCondLst>
                                  <p:childTnLst>
                                    <p:set>
                                      <p:cBhvr>
                                        <p:cTn id="21" dur="1" fill="hold">
                                          <p:stCondLst>
                                            <p:cond delay="0"/>
                                          </p:stCondLst>
                                        </p:cTn>
                                        <p:tgtEl>
                                          <p:spTgt spid="29700"/>
                                        </p:tgtEl>
                                        <p:attrNameLst>
                                          <p:attrName>style.visibility</p:attrName>
                                        </p:attrNameLst>
                                      </p:cBhvr>
                                      <p:to>
                                        <p:strVal val="visible"/>
                                      </p:to>
                                    </p:set>
                                    <p:animEffect transition="in" filter="circle(in)">
                                      <p:cBhvr>
                                        <p:cTn id="22" dur="2000"/>
                                        <p:tgtEl>
                                          <p:spTgt spid="29700"/>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ircle(in)">
                                      <p:cBhvr>
                                        <p:cTn id="2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1"/>
          <p:cNvGrpSpPr/>
          <p:nvPr/>
        </p:nvGrpSpPr>
        <p:grpSpPr>
          <a:xfrm>
            <a:off x="331788" y="222250"/>
            <a:ext cx="2865755" cy="398780"/>
            <a:chOff x="331599" y="222348"/>
            <a:chExt cx="2865853" cy="398840"/>
          </a:xfrm>
        </p:grpSpPr>
        <p:sp>
          <p:nvSpPr>
            <p:cNvPr id="3" name="矩形 2"/>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759" name="文本框 3"/>
            <p:cNvSpPr txBox="1"/>
            <p:nvPr/>
          </p:nvSpPr>
          <p:spPr>
            <a:xfrm>
              <a:off x="474479" y="222348"/>
              <a:ext cx="2722973" cy="398840"/>
            </a:xfrm>
            <a:prstGeom prst="rect">
              <a:avLst/>
            </a:prstGeom>
            <a:noFill/>
            <a:ln w="9525">
              <a:noFill/>
            </a:ln>
          </p:spPr>
          <p:txBody>
            <a:bodyPr wrap="none">
              <a:spAutoFit/>
            </a:bodyPr>
            <a:lstStyle/>
            <a:p>
              <a:pPr eaLnBrk="1" hangingPunct="1"/>
              <a:r>
                <a:rPr lang="zh-CN" altLang="en-US" sz="2000" dirty="0">
                  <a:latin typeface="微软雅黑" panose="020B0503020204020204" pitchFamily="34" charset="-122"/>
                </a:rPr>
                <a:t>庞加莱的代数拓扑学：</a:t>
              </a:r>
              <a:endParaRPr lang="zh-CN" altLang="en-US" sz="2000" dirty="0">
                <a:latin typeface="微软雅黑" panose="020B0503020204020204" pitchFamily="34" charset="-122"/>
              </a:endParaRPr>
            </a:p>
          </p:txBody>
        </p:sp>
      </p:grpSp>
      <p:sp>
        <p:nvSpPr>
          <p:cNvPr id="5" name="任意多边形 4"/>
          <p:cNvSpPr/>
          <p:nvPr/>
        </p:nvSpPr>
        <p:spPr>
          <a:xfrm>
            <a:off x="4987925" y="1300163"/>
            <a:ext cx="2247900" cy="1751013"/>
          </a:xfrm>
          <a:custGeom>
            <a:avLst/>
            <a:gdLst>
              <a:gd name="connsiteX0" fmla="*/ 1624005 w 2361549"/>
              <a:gd name="connsiteY0" fmla="*/ 766431 h 1838120"/>
              <a:gd name="connsiteX1" fmla="*/ 1624001 w 2361549"/>
              <a:gd name="connsiteY1" fmla="*/ 766438 h 1838120"/>
              <a:gd name="connsiteX2" fmla="*/ 1623999 w 2361549"/>
              <a:gd name="connsiteY2" fmla="*/ 766446 h 1838120"/>
              <a:gd name="connsiteX3" fmla="*/ 1624002 w 2361549"/>
              <a:gd name="connsiteY3" fmla="*/ 766439 h 1838120"/>
              <a:gd name="connsiteX4" fmla="*/ 1137560 w 2361549"/>
              <a:gd name="connsiteY4" fmla="*/ 0 h 1838120"/>
              <a:gd name="connsiteX5" fmla="*/ 1518424 w 2361549"/>
              <a:gd name="connsiteY5" fmla="*/ 157760 h 1838120"/>
              <a:gd name="connsiteX6" fmla="*/ 1581960 w 2361549"/>
              <a:gd name="connsiteY6" fmla="*/ 234766 h 1838120"/>
              <a:gd name="connsiteX7" fmla="*/ 1593877 w 2361549"/>
              <a:gd name="connsiteY7" fmla="*/ 255314 h 1838120"/>
              <a:gd name="connsiteX8" fmla="*/ 1633856 w 2361549"/>
              <a:gd name="connsiteY8" fmla="*/ 328968 h 1838120"/>
              <a:gd name="connsiteX9" fmla="*/ 1665242 w 2361549"/>
              <a:gd name="connsiteY9" fmla="*/ 430072 h 1838120"/>
              <a:gd name="connsiteX10" fmla="*/ 1667508 w 2361549"/>
              <a:gd name="connsiteY10" fmla="*/ 452553 h 1838120"/>
              <a:gd name="connsiteX11" fmla="*/ 1667509 w 2361549"/>
              <a:gd name="connsiteY11" fmla="*/ 452556 h 1838120"/>
              <a:gd name="connsiteX12" fmla="*/ 1665243 w 2361549"/>
              <a:gd name="connsiteY12" fmla="*/ 430073 h 1838120"/>
              <a:gd name="connsiteX13" fmla="*/ 1633857 w 2361549"/>
              <a:gd name="connsiteY13" fmla="*/ 328969 h 1838120"/>
              <a:gd name="connsiteX14" fmla="*/ 1593878 w 2361549"/>
              <a:gd name="connsiteY14" fmla="*/ 255315 h 1838120"/>
              <a:gd name="connsiteX15" fmla="*/ 2120323 w 2361549"/>
              <a:gd name="connsiteY15" fmla="*/ 1162978 h 1838120"/>
              <a:gd name="connsiteX16" fmla="*/ 2361549 w 2361549"/>
              <a:gd name="connsiteY16" fmla="*/ 1023706 h 1838120"/>
              <a:gd name="connsiteX17" fmla="*/ 2275740 w 2361549"/>
              <a:gd name="connsiteY17" fmla="*/ 1838120 h 1838120"/>
              <a:gd name="connsiteX18" fmla="*/ 1527533 w 2361549"/>
              <a:gd name="connsiteY18" fmla="*/ 1505225 h 1838120"/>
              <a:gd name="connsiteX19" fmla="*/ 1785783 w 2361549"/>
              <a:gd name="connsiteY19" fmla="*/ 1356124 h 1838120"/>
              <a:gd name="connsiteX20" fmla="*/ 1470447 w 2361549"/>
              <a:gd name="connsiteY20" fmla="*/ 812442 h 1838120"/>
              <a:gd name="connsiteX21" fmla="*/ 1463380 w 2361549"/>
              <a:gd name="connsiteY21" fmla="*/ 799420 h 1838120"/>
              <a:gd name="connsiteX22" fmla="*/ 1461749 w 2361549"/>
              <a:gd name="connsiteY22" fmla="*/ 797443 h 1838120"/>
              <a:gd name="connsiteX23" fmla="*/ 1470447 w 2361549"/>
              <a:gd name="connsiteY23" fmla="*/ 812442 h 1838120"/>
              <a:gd name="connsiteX24" fmla="*/ 1499630 w 2361549"/>
              <a:gd name="connsiteY24" fmla="*/ 866204 h 1838120"/>
              <a:gd name="connsiteX25" fmla="*/ 1522539 w 2361549"/>
              <a:gd name="connsiteY25" fmla="*/ 940004 h 1838120"/>
              <a:gd name="connsiteX26" fmla="*/ 1523890 w 2361549"/>
              <a:gd name="connsiteY26" fmla="*/ 953408 h 1838120"/>
              <a:gd name="connsiteX27" fmla="*/ 1522538 w 2361549"/>
              <a:gd name="connsiteY27" fmla="*/ 940003 h 1838120"/>
              <a:gd name="connsiteX28" fmla="*/ 1499629 w 2361549"/>
              <a:gd name="connsiteY28" fmla="*/ 866204 h 1838120"/>
              <a:gd name="connsiteX29" fmla="*/ 1470446 w 2361549"/>
              <a:gd name="connsiteY29" fmla="*/ 812441 h 1838120"/>
              <a:gd name="connsiteX30" fmla="*/ 1461748 w 2361549"/>
              <a:gd name="connsiteY30" fmla="*/ 797442 h 1838120"/>
              <a:gd name="connsiteX31" fmla="*/ 1415371 w 2361549"/>
              <a:gd name="connsiteY31" fmla="*/ 741233 h 1838120"/>
              <a:gd name="connsiteX32" fmla="*/ 1137364 w 2361549"/>
              <a:gd name="connsiteY32" fmla="*/ 626078 h 1838120"/>
              <a:gd name="connsiteX33" fmla="*/ 859358 w 2361549"/>
              <a:gd name="connsiteY33" fmla="*/ 741233 h 1838120"/>
              <a:gd name="connsiteX34" fmla="*/ 812981 w 2361549"/>
              <a:gd name="connsiteY34" fmla="*/ 797442 h 1838120"/>
              <a:gd name="connsiteX35" fmla="*/ 812978 w 2361549"/>
              <a:gd name="connsiteY35" fmla="*/ 797449 h 1838120"/>
              <a:gd name="connsiteX36" fmla="*/ 811350 w 2361549"/>
              <a:gd name="connsiteY36" fmla="*/ 799420 h 1838120"/>
              <a:gd name="connsiteX37" fmla="*/ 804303 w 2361549"/>
              <a:gd name="connsiteY37" fmla="*/ 812405 h 1838120"/>
              <a:gd name="connsiteX38" fmla="*/ 804281 w 2361549"/>
              <a:gd name="connsiteY38" fmla="*/ 812441 h 1838120"/>
              <a:gd name="connsiteX39" fmla="*/ 804261 w 2361549"/>
              <a:gd name="connsiteY39" fmla="*/ 812478 h 1838120"/>
              <a:gd name="connsiteX40" fmla="*/ 334247 w 2361549"/>
              <a:gd name="connsiteY40" fmla="*/ 1622849 h 1838120"/>
              <a:gd name="connsiteX41" fmla="*/ 0 w 2361549"/>
              <a:gd name="connsiteY41" fmla="*/ 1429872 h 1838120"/>
              <a:gd name="connsiteX42" fmla="*/ 681214 w 2361549"/>
              <a:gd name="connsiteY42" fmla="*/ 255365 h 1838120"/>
              <a:gd name="connsiteX43" fmla="*/ 681242 w 2361549"/>
              <a:gd name="connsiteY43" fmla="*/ 255314 h 1838120"/>
              <a:gd name="connsiteX44" fmla="*/ 681271 w 2361549"/>
              <a:gd name="connsiteY44" fmla="*/ 255264 h 1838120"/>
              <a:gd name="connsiteX45" fmla="*/ 690926 w 2361549"/>
              <a:gd name="connsiteY45" fmla="*/ 237476 h 1838120"/>
              <a:gd name="connsiteX46" fmla="*/ 693155 w 2361549"/>
              <a:gd name="connsiteY46" fmla="*/ 234775 h 1838120"/>
              <a:gd name="connsiteX47" fmla="*/ 693160 w 2361549"/>
              <a:gd name="connsiteY47" fmla="*/ 234766 h 1838120"/>
              <a:gd name="connsiteX48" fmla="*/ 756696 w 2361549"/>
              <a:gd name="connsiteY48" fmla="*/ 157760 h 1838120"/>
              <a:gd name="connsiteX49" fmla="*/ 1137560 w 2361549"/>
              <a:gd name="connsiteY49" fmla="*/ 0 h 183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61549" h="1838120">
                <a:moveTo>
                  <a:pt x="1624005" y="766431"/>
                </a:moveTo>
                <a:lnTo>
                  <a:pt x="1624001" y="766438"/>
                </a:lnTo>
                <a:lnTo>
                  <a:pt x="1623999" y="766446"/>
                </a:lnTo>
                <a:lnTo>
                  <a:pt x="1624002" y="766439"/>
                </a:lnTo>
                <a:close/>
                <a:moveTo>
                  <a:pt x="1137560" y="0"/>
                </a:moveTo>
                <a:cubicBezTo>
                  <a:pt x="1286297" y="0"/>
                  <a:pt x="1420952" y="60288"/>
                  <a:pt x="1518424" y="157760"/>
                </a:cubicBezTo>
                <a:lnTo>
                  <a:pt x="1581960" y="234766"/>
                </a:lnTo>
                <a:lnTo>
                  <a:pt x="1593877" y="255314"/>
                </a:lnTo>
                <a:lnTo>
                  <a:pt x="1633856" y="328968"/>
                </a:lnTo>
                <a:cubicBezTo>
                  <a:pt x="1647485" y="361188"/>
                  <a:pt x="1658067" y="395010"/>
                  <a:pt x="1665242" y="430072"/>
                </a:cubicBezTo>
                <a:lnTo>
                  <a:pt x="1667508" y="452553"/>
                </a:lnTo>
                <a:lnTo>
                  <a:pt x="1667509" y="452556"/>
                </a:lnTo>
                <a:lnTo>
                  <a:pt x="1665243" y="430073"/>
                </a:lnTo>
                <a:cubicBezTo>
                  <a:pt x="1658068" y="395011"/>
                  <a:pt x="1647486" y="361189"/>
                  <a:pt x="1633857" y="328969"/>
                </a:cubicBezTo>
                <a:lnTo>
                  <a:pt x="1593878" y="255315"/>
                </a:lnTo>
                <a:lnTo>
                  <a:pt x="2120323" y="1162978"/>
                </a:lnTo>
                <a:lnTo>
                  <a:pt x="2361549" y="1023706"/>
                </a:lnTo>
                <a:lnTo>
                  <a:pt x="2275740" y="1838120"/>
                </a:lnTo>
                <a:lnTo>
                  <a:pt x="1527533" y="1505225"/>
                </a:lnTo>
                <a:lnTo>
                  <a:pt x="1785783" y="1356124"/>
                </a:lnTo>
                <a:lnTo>
                  <a:pt x="1470447" y="812442"/>
                </a:lnTo>
                <a:lnTo>
                  <a:pt x="1463380" y="799420"/>
                </a:lnTo>
                <a:lnTo>
                  <a:pt x="1461749" y="797443"/>
                </a:lnTo>
                <a:lnTo>
                  <a:pt x="1470447" y="812442"/>
                </a:lnTo>
                <a:lnTo>
                  <a:pt x="1499630" y="866204"/>
                </a:lnTo>
                <a:cubicBezTo>
                  <a:pt x="1509578" y="889723"/>
                  <a:pt x="1517302" y="914411"/>
                  <a:pt x="1522539" y="940004"/>
                </a:cubicBezTo>
                <a:lnTo>
                  <a:pt x="1523890" y="953408"/>
                </a:lnTo>
                <a:lnTo>
                  <a:pt x="1522538" y="940003"/>
                </a:lnTo>
                <a:cubicBezTo>
                  <a:pt x="1517301" y="914410"/>
                  <a:pt x="1509577" y="889722"/>
                  <a:pt x="1499629" y="866204"/>
                </a:cubicBezTo>
                <a:lnTo>
                  <a:pt x="1470446" y="812441"/>
                </a:lnTo>
                <a:lnTo>
                  <a:pt x="1461748" y="797442"/>
                </a:lnTo>
                <a:lnTo>
                  <a:pt x="1415371" y="741233"/>
                </a:lnTo>
                <a:cubicBezTo>
                  <a:pt x="1344223" y="670084"/>
                  <a:pt x="1245933" y="626078"/>
                  <a:pt x="1137364" y="626078"/>
                </a:cubicBezTo>
                <a:cubicBezTo>
                  <a:pt x="1028796" y="626078"/>
                  <a:pt x="930506" y="670084"/>
                  <a:pt x="859358" y="741233"/>
                </a:cubicBezTo>
                <a:lnTo>
                  <a:pt x="812981" y="797442"/>
                </a:lnTo>
                <a:lnTo>
                  <a:pt x="812978" y="797449"/>
                </a:lnTo>
                <a:lnTo>
                  <a:pt x="811350" y="799420"/>
                </a:lnTo>
                <a:lnTo>
                  <a:pt x="804303" y="812405"/>
                </a:lnTo>
                <a:lnTo>
                  <a:pt x="804281" y="812441"/>
                </a:lnTo>
                <a:lnTo>
                  <a:pt x="804261" y="812478"/>
                </a:lnTo>
                <a:lnTo>
                  <a:pt x="334247" y="1622849"/>
                </a:lnTo>
                <a:lnTo>
                  <a:pt x="0" y="1429872"/>
                </a:lnTo>
                <a:lnTo>
                  <a:pt x="681214" y="255365"/>
                </a:lnTo>
                <a:lnTo>
                  <a:pt x="681242" y="255314"/>
                </a:lnTo>
                <a:lnTo>
                  <a:pt x="681271" y="255264"/>
                </a:lnTo>
                <a:lnTo>
                  <a:pt x="690926" y="237476"/>
                </a:lnTo>
                <a:lnTo>
                  <a:pt x="693155" y="234775"/>
                </a:lnTo>
                <a:lnTo>
                  <a:pt x="693160" y="234766"/>
                </a:lnTo>
                <a:lnTo>
                  <a:pt x="756696" y="157760"/>
                </a:lnTo>
                <a:cubicBezTo>
                  <a:pt x="854167" y="60288"/>
                  <a:pt x="988823" y="0"/>
                  <a:pt x="113756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rot="16200000">
            <a:off x="5959475" y="3059113"/>
            <a:ext cx="2124075" cy="2092325"/>
          </a:xfrm>
          <a:custGeom>
            <a:avLst/>
            <a:gdLst>
              <a:gd name="connsiteX0" fmla="*/ 1339163 w 2230917"/>
              <a:gd name="connsiteY0" fmla="*/ 1847926 h 2197447"/>
              <a:gd name="connsiteX1" fmla="*/ 1335661 w 2230917"/>
              <a:gd name="connsiteY1" fmla="*/ 1854376 h 2197447"/>
              <a:gd name="connsiteX2" fmla="*/ 1334374 w 2230917"/>
              <a:gd name="connsiteY2" fmla="*/ 1858524 h 2197447"/>
              <a:gd name="connsiteX3" fmla="*/ 1329032 w 2230917"/>
              <a:gd name="connsiteY3" fmla="*/ 1870349 h 2197447"/>
              <a:gd name="connsiteX4" fmla="*/ 1332275 w 2230917"/>
              <a:gd name="connsiteY4" fmla="*/ 1865287 h 2197447"/>
              <a:gd name="connsiteX5" fmla="*/ 1334374 w 2230917"/>
              <a:gd name="connsiteY5" fmla="*/ 1858524 h 2197447"/>
              <a:gd name="connsiteX6" fmla="*/ 2230917 w 2230917"/>
              <a:gd name="connsiteY6" fmla="*/ 1469921 h 2197447"/>
              <a:gd name="connsiteX7" fmla="*/ 1138447 w 2230917"/>
              <a:gd name="connsiteY7" fmla="*/ 2103553 h 2197447"/>
              <a:gd name="connsiteX8" fmla="*/ 1215852 w 2230917"/>
              <a:gd name="connsiteY8" fmla="*/ 2039689 h 2197447"/>
              <a:gd name="connsiteX9" fmla="*/ 1215873 w 2230917"/>
              <a:gd name="connsiteY9" fmla="*/ 2039664 h 2197447"/>
              <a:gd name="connsiteX10" fmla="*/ 1253793 w 2230917"/>
              <a:gd name="connsiteY10" fmla="*/ 1995883 h 2197447"/>
              <a:gd name="connsiteX11" fmla="*/ 1250345 w 2230917"/>
              <a:gd name="connsiteY11" fmla="*/ 1997883 h 2197447"/>
              <a:gd name="connsiteX12" fmla="*/ 1215873 w 2230917"/>
              <a:gd name="connsiteY12" fmla="*/ 2039664 h 2197447"/>
              <a:gd name="connsiteX13" fmla="*/ 1215852 w 2230917"/>
              <a:gd name="connsiteY13" fmla="*/ 2039687 h 2197447"/>
              <a:gd name="connsiteX14" fmla="*/ 1138447 w 2230917"/>
              <a:gd name="connsiteY14" fmla="*/ 2103552 h 2197447"/>
              <a:gd name="connsiteX15" fmla="*/ 1120918 w 2230917"/>
              <a:gd name="connsiteY15" fmla="*/ 2113719 h 2197447"/>
              <a:gd name="connsiteX16" fmla="*/ 1044644 w 2230917"/>
              <a:gd name="connsiteY16" fmla="*/ 2155119 h 2197447"/>
              <a:gd name="connsiteX17" fmla="*/ 834988 w 2230917"/>
              <a:gd name="connsiteY17" fmla="*/ 2197447 h 2197447"/>
              <a:gd name="connsiteX18" fmla="*/ 307306 w 2230917"/>
              <a:gd name="connsiteY18" fmla="*/ 1767374 h 2197447"/>
              <a:gd name="connsiteX19" fmla="*/ 296365 w 2230917"/>
              <a:gd name="connsiteY19" fmla="*/ 1658835 h 2197447"/>
              <a:gd name="connsiteX20" fmla="*/ 296365 w 2230917"/>
              <a:gd name="connsiteY20" fmla="*/ 1658812 h 2197447"/>
              <a:gd name="connsiteX21" fmla="*/ 296365 w 2230917"/>
              <a:gd name="connsiteY21" fmla="*/ 1658811 h 2197447"/>
              <a:gd name="connsiteX22" fmla="*/ 296365 w 2230917"/>
              <a:gd name="connsiteY22" fmla="*/ 662399 h 2197447"/>
              <a:gd name="connsiteX23" fmla="*/ 0 w 2230917"/>
              <a:gd name="connsiteY23" fmla="*/ 662399 h 2197447"/>
              <a:gd name="connsiteX24" fmla="*/ 481520 w 2230917"/>
              <a:gd name="connsiteY24" fmla="*/ 0 h 2197447"/>
              <a:gd name="connsiteX25" fmla="*/ 963039 w 2230917"/>
              <a:gd name="connsiteY25" fmla="*/ 662399 h 2197447"/>
              <a:gd name="connsiteX26" fmla="*/ 687125 w 2230917"/>
              <a:gd name="connsiteY26" fmla="*/ 662399 h 2197447"/>
              <a:gd name="connsiteX27" fmla="*/ 687125 w 2230917"/>
              <a:gd name="connsiteY27" fmla="*/ 1237616 h 2197447"/>
              <a:gd name="connsiteX28" fmla="*/ 687125 w 2230917"/>
              <a:gd name="connsiteY28" fmla="*/ 1237617 h 2197447"/>
              <a:gd name="connsiteX29" fmla="*/ 687125 w 2230917"/>
              <a:gd name="connsiteY29" fmla="*/ 1237634 h 2197447"/>
              <a:gd name="connsiteX30" fmla="*/ 695111 w 2230917"/>
              <a:gd name="connsiteY30" fmla="*/ 1316860 h 2197447"/>
              <a:gd name="connsiteX31" fmla="*/ 1080285 w 2230917"/>
              <a:gd name="connsiteY31" fmla="*/ 1630786 h 2197447"/>
              <a:gd name="connsiteX32" fmla="*/ 1233320 w 2230917"/>
              <a:gd name="connsiteY32" fmla="*/ 1599889 h 2197447"/>
              <a:gd name="connsiteX33" fmla="*/ 1288995 w 2230917"/>
              <a:gd name="connsiteY33" fmla="*/ 1569670 h 2197447"/>
              <a:gd name="connsiteX34" fmla="*/ 1301791 w 2230917"/>
              <a:gd name="connsiteY34" fmla="*/ 1562249 h 2197447"/>
              <a:gd name="connsiteX35" fmla="*/ 1288995 w 2230917"/>
              <a:gd name="connsiteY35" fmla="*/ 1569671 h 2197447"/>
              <a:gd name="connsiteX36" fmla="*/ 1300105 w 2230917"/>
              <a:gd name="connsiteY36" fmla="*/ 1563641 h 2197447"/>
              <a:gd name="connsiteX37" fmla="*/ 1301791 w 2230917"/>
              <a:gd name="connsiteY37" fmla="*/ 1562249 h 2197447"/>
              <a:gd name="connsiteX38" fmla="*/ 2037770 w 2230917"/>
              <a:gd name="connsiteY38" fmla="*/ 1135381 h 219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30917" h="2197447">
                <a:moveTo>
                  <a:pt x="1339163" y="1847926"/>
                </a:moveTo>
                <a:lnTo>
                  <a:pt x="1335661" y="1854376"/>
                </a:lnTo>
                <a:lnTo>
                  <a:pt x="1334374" y="1858524"/>
                </a:lnTo>
                <a:lnTo>
                  <a:pt x="1329032" y="1870349"/>
                </a:lnTo>
                <a:lnTo>
                  <a:pt x="1332275" y="1865287"/>
                </a:lnTo>
                <a:lnTo>
                  <a:pt x="1334374" y="1858524"/>
                </a:lnTo>
                <a:close/>
                <a:moveTo>
                  <a:pt x="2230917" y="1469921"/>
                </a:moveTo>
                <a:lnTo>
                  <a:pt x="1138447" y="2103553"/>
                </a:lnTo>
                <a:lnTo>
                  <a:pt x="1215852" y="2039689"/>
                </a:lnTo>
                <a:lnTo>
                  <a:pt x="1215873" y="2039664"/>
                </a:lnTo>
                <a:lnTo>
                  <a:pt x="1253793" y="1995883"/>
                </a:lnTo>
                <a:lnTo>
                  <a:pt x="1250345" y="1997883"/>
                </a:lnTo>
                <a:lnTo>
                  <a:pt x="1215873" y="2039664"/>
                </a:lnTo>
                <a:lnTo>
                  <a:pt x="1215852" y="2039687"/>
                </a:lnTo>
                <a:lnTo>
                  <a:pt x="1138447" y="2103552"/>
                </a:lnTo>
                <a:lnTo>
                  <a:pt x="1120918" y="2113719"/>
                </a:lnTo>
                <a:lnTo>
                  <a:pt x="1044644" y="2155119"/>
                </a:lnTo>
                <a:cubicBezTo>
                  <a:pt x="980204" y="2182375"/>
                  <a:pt x="909356" y="2197447"/>
                  <a:pt x="834988" y="2197447"/>
                </a:cubicBezTo>
                <a:cubicBezTo>
                  <a:pt x="574698" y="2197447"/>
                  <a:pt x="357531" y="2012817"/>
                  <a:pt x="307306" y="1767374"/>
                </a:cubicBezTo>
                <a:lnTo>
                  <a:pt x="296365" y="1658835"/>
                </a:lnTo>
                <a:lnTo>
                  <a:pt x="296365" y="1658812"/>
                </a:lnTo>
                <a:lnTo>
                  <a:pt x="296365" y="1658811"/>
                </a:lnTo>
                <a:lnTo>
                  <a:pt x="296365" y="662399"/>
                </a:lnTo>
                <a:lnTo>
                  <a:pt x="0" y="662399"/>
                </a:lnTo>
                <a:lnTo>
                  <a:pt x="481520" y="0"/>
                </a:lnTo>
                <a:lnTo>
                  <a:pt x="963039" y="662399"/>
                </a:lnTo>
                <a:lnTo>
                  <a:pt x="687125" y="662399"/>
                </a:lnTo>
                <a:lnTo>
                  <a:pt x="687125" y="1237616"/>
                </a:lnTo>
                <a:lnTo>
                  <a:pt x="687125" y="1237617"/>
                </a:lnTo>
                <a:lnTo>
                  <a:pt x="687125" y="1237634"/>
                </a:lnTo>
                <a:lnTo>
                  <a:pt x="695111" y="1316860"/>
                </a:lnTo>
                <a:cubicBezTo>
                  <a:pt x="731772" y="1496018"/>
                  <a:pt x="890290" y="1630786"/>
                  <a:pt x="1080285" y="1630786"/>
                </a:cubicBezTo>
                <a:cubicBezTo>
                  <a:pt x="1134569" y="1630786"/>
                  <a:pt x="1186283" y="1619785"/>
                  <a:pt x="1233320" y="1599889"/>
                </a:cubicBezTo>
                <a:lnTo>
                  <a:pt x="1288995" y="1569670"/>
                </a:lnTo>
                <a:lnTo>
                  <a:pt x="1301791" y="1562249"/>
                </a:lnTo>
                <a:lnTo>
                  <a:pt x="1288995" y="1569671"/>
                </a:lnTo>
                <a:lnTo>
                  <a:pt x="1300105" y="1563641"/>
                </a:lnTo>
                <a:lnTo>
                  <a:pt x="1301791" y="1562249"/>
                </a:lnTo>
                <a:lnTo>
                  <a:pt x="2037770" y="113538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任意多边形 6"/>
          <p:cNvSpPr/>
          <p:nvPr/>
        </p:nvSpPr>
        <p:spPr>
          <a:xfrm rot="12600000" flipV="1">
            <a:off x="4038600" y="3025775"/>
            <a:ext cx="2120900" cy="2074863"/>
          </a:xfrm>
          <a:custGeom>
            <a:avLst/>
            <a:gdLst>
              <a:gd name="connsiteX0" fmla="*/ 880657 w 2228267"/>
              <a:gd name="connsiteY0" fmla="*/ 1636610 h 2180283"/>
              <a:gd name="connsiteX1" fmla="*/ 880658 w 2228267"/>
              <a:gd name="connsiteY1" fmla="*/ 1636616 h 2180283"/>
              <a:gd name="connsiteX2" fmla="*/ 880657 w 2228267"/>
              <a:gd name="connsiteY2" fmla="*/ 1636621 h 2180283"/>
              <a:gd name="connsiteX3" fmla="*/ 880657 w 2228267"/>
              <a:gd name="connsiteY3" fmla="*/ 1636615 h 2180283"/>
              <a:gd name="connsiteX4" fmla="*/ 1746748 w 2228267"/>
              <a:gd name="connsiteY4" fmla="*/ 0 h 2180283"/>
              <a:gd name="connsiteX5" fmla="*/ 1265228 w 2228267"/>
              <a:gd name="connsiteY5" fmla="*/ 662399 h 2180283"/>
              <a:gd name="connsiteX6" fmla="*/ 1566866 w 2228267"/>
              <a:gd name="connsiteY6" fmla="*/ 662399 h 2180283"/>
              <a:gd name="connsiteX7" fmla="*/ 1567900 w 2228267"/>
              <a:gd name="connsiteY7" fmla="*/ 1183481 h 2180283"/>
              <a:gd name="connsiteX8" fmla="*/ 1567901 w 2228267"/>
              <a:gd name="connsiteY8" fmla="*/ 1183486 h 2180283"/>
              <a:gd name="connsiteX9" fmla="*/ 1567902 w 2228267"/>
              <a:gd name="connsiteY9" fmla="*/ 1183491 h 2180283"/>
              <a:gd name="connsiteX10" fmla="*/ 1569191 w 2228267"/>
              <a:gd name="connsiteY10" fmla="*/ 1191173 h 2180283"/>
              <a:gd name="connsiteX11" fmla="*/ 1568006 w 2228267"/>
              <a:gd name="connsiteY11" fmla="*/ 1236190 h 2180283"/>
              <a:gd name="connsiteX12" fmla="*/ 1568007 w 2228267"/>
              <a:gd name="connsiteY12" fmla="*/ 1236217 h 2180283"/>
              <a:gd name="connsiteX13" fmla="*/ 1567192 w 2228267"/>
              <a:gd name="connsiteY13" fmla="*/ 1267136 h 2180283"/>
              <a:gd name="connsiteX14" fmla="*/ 1517432 w 2228267"/>
              <a:gd name="connsiteY14" fmla="*/ 1415117 h 2180283"/>
              <a:gd name="connsiteX15" fmla="*/ 1052977 w 2228267"/>
              <a:gd name="connsiteY15" fmla="*/ 1591724 h 2180283"/>
              <a:gd name="connsiteX16" fmla="*/ 980372 w 2228267"/>
              <a:gd name="connsiteY16" fmla="*/ 1559027 h 2180283"/>
              <a:gd name="connsiteX17" fmla="*/ 980357 w 2228267"/>
              <a:gd name="connsiteY17" fmla="*/ 1559018 h 2180283"/>
              <a:gd name="connsiteX18" fmla="*/ 915738 w 2228267"/>
              <a:gd name="connsiteY18" fmla="*/ 1512489 h 2180283"/>
              <a:gd name="connsiteX19" fmla="*/ 869152 w 2228267"/>
              <a:gd name="connsiteY19" fmla="*/ 1463325 h 2180283"/>
              <a:gd name="connsiteX20" fmla="*/ 853324 w 2228267"/>
              <a:gd name="connsiteY20" fmla="*/ 1439496 h 2180283"/>
              <a:gd name="connsiteX21" fmla="*/ 853323 w 2228267"/>
              <a:gd name="connsiteY21" fmla="*/ 1439495 h 2180283"/>
              <a:gd name="connsiteX22" fmla="*/ 869151 w 2228267"/>
              <a:gd name="connsiteY22" fmla="*/ 1463325 h 2180283"/>
              <a:gd name="connsiteX23" fmla="*/ 915737 w 2228267"/>
              <a:gd name="connsiteY23" fmla="*/ 1512489 h 2180283"/>
              <a:gd name="connsiteX24" fmla="*/ 980356 w 2228267"/>
              <a:gd name="connsiteY24" fmla="*/ 1559018 h 2180283"/>
              <a:gd name="connsiteX25" fmla="*/ 195380 w 2228267"/>
              <a:gd name="connsiteY25" fmla="*/ 1105812 h 2180283"/>
              <a:gd name="connsiteX26" fmla="*/ 0 w 2228267"/>
              <a:gd name="connsiteY26" fmla="*/ 1444220 h 2180283"/>
              <a:gd name="connsiteX27" fmla="*/ 1149741 w 2228267"/>
              <a:gd name="connsiteY27" fmla="*/ 2108023 h 2180283"/>
              <a:gd name="connsiteX28" fmla="*/ 1061215 w 2228267"/>
              <a:gd name="connsiteY28" fmla="*/ 2044279 h 2180283"/>
              <a:gd name="connsiteX29" fmla="*/ 997392 w 2228267"/>
              <a:gd name="connsiteY29" fmla="*/ 1976926 h 2180283"/>
              <a:gd name="connsiteX30" fmla="*/ 975708 w 2228267"/>
              <a:gd name="connsiteY30" fmla="*/ 1944280 h 2180283"/>
              <a:gd name="connsiteX31" fmla="*/ 975709 w 2228267"/>
              <a:gd name="connsiteY31" fmla="*/ 1944281 h 2180283"/>
              <a:gd name="connsiteX32" fmla="*/ 997393 w 2228267"/>
              <a:gd name="connsiteY32" fmla="*/ 1976926 h 2180283"/>
              <a:gd name="connsiteX33" fmla="*/ 1061216 w 2228267"/>
              <a:gd name="connsiteY33" fmla="*/ 2044280 h 2180283"/>
              <a:gd name="connsiteX34" fmla="*/ 1149743 w 2228267"/>
              <a:gd name="connsiteY34" fmla="*/ 2108024 h 2180283"/>
              <a:gd name="connsiteX35" fmla="*/ 1149764 w 2228267"/>
              <a:gd name="connsiteY35" fmla="*/ 2108036 h 2180283"/>
              <a:gd name="connsiteX36" fmla="*/ 1249232 w 2228267"/>
              <a:gd name="connsiteY36" fmla="*/ 2152831 h 2180283"/>
              <a:gd name="connsiteX37" fmla="*/ 1885527 w 2228267"/>
              <a:gd name="connsiteY37" fmla="*/ 1910881 h 2180283"/>
              <a:gd name="connsiteX38" fmla="*/ 1953698 w 2228267"/>
              <a:gd name="connsiteY38" fmla="*/ 1708150 h 2180283"/>
              <a:gd name="connsiteX39" fmla="*/ 1954814 w 2228267"/>
              <a:gd name="connsiteY39" fmla="*/ 1665792 h 2180283"/>
              <a:gd name="connsiteX40" fmla="*/ 1954813 w 2228267"/>
              <a:gd name="connsiteY40" fmla="*/ 1665755 h 2180283"/>
              <a:gd name="connsiteX41" fmla="*/ 1956436 w 2228267"/>
              <a:gd name="connsiteY41" fmla="*/ 1604083 h 2180283"/>
              <a:gd name="connsiteX42" fmla="*/ 1954670 w 2228267"/>
              <a:gd name="connsiteY42" fmla="*/ 1593557 h 2180283"/>
              <a:gd name="connsiteX43" fmla="*/ 1954669 w 2228267"/>
              <a:gd name="connsiteY43" fmla="*/ 1593551 h 2180283"/>
              <a:gd name="connsiteX44" fmla="*/ 1954669 w 2228267"/>
              <a:gd name="connsiteY44" fmla="*/ 1593545 h 2180283"/>
              <a:gd name="connsiteX45" fmla="*/ 1952820 w 2228267"/>
              <a:gd name="connsiteY45" fmla="*/ 662399 h 2180283"/>
              <a:gd name="connsiteX46" fmla="*/ 2228267 w 2228267"/>
              <a:gd name="connsiteY46" fmla="*/ 662399 h 218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28267" h="2180283">
                <a:moveTo>
                  <a:pt x="880657" y="1636610"/>
                </a:moveTo>
                <a:lnTo>
                  <a:pt x="880658" y="1636616"/>
                </a:lnTo>
                <a:lnTo>
                  <a:pt x="880657" y="1636621"/>
                </a:lnTo>
                <a:lnTo>
                  <a:pt x="880657" y="1636615"/>
                </a:lnTo>
                <a:close/>
                <a:moveTo>
                  <a:pt x="1746748" y="0"/>
                </a:moveTo>
                <a:lnTo>
                  <a:pt x="1265228" y="662399"/>
                </a:lnTo>
                <a:lnTo>
                  <a:pt x="1566866" y="662399"/>
                </a:lnTo>
                <a:lnTo>
                  <a:pt x="1567900" y="1183481"/>
                </a:lnTo>
                <a:lnTo>
                  <a:pt x="1567901" y="1183486"/>
                </a:lnTo>
                <a:lnTo>
                  <a:pt x="1567902" y="1183491"/>
                </a:lnTo>
                <a:lnTo>
                  <a:pt x="1569191" y="1191173"/>
                </a:lnTo>
                <a:lnTo>
                  <a:pt x="1568006" y="1236190"/>
                </a:lnTo>
                <a:lnTo>
                  <a:pt x="1568007" y="1236217"/>
                </a:lnTo>
                <a:lnTo>
                  <a:pt x="1567192" y="1267136"/>
                </a:lnTo>
                <a:cubicBezTo>
                  <a:pt x="1560903" y="1317819"/>
                  <a:pt x="1544574" y="1368105"/>
                  <a:pt x="1517432" y="1415117"/>
                </a:cubicBezTo>
                <a:cubicBezTo>
                  <a:pt x="1422435" y="1579657"/>
                  <a:pt x="1226463" y="1649554"/>
                  <a:pt x="1052977" y="1591724"/>
                </a:cubicBezTo>
                <a:lnTo>
                  <a:pt x="980372" y="1559027"/>
                </a:lnTo>
                <a:lnTo>
                  <a:pt x="980357" y="1559018"/>
                </a:lnTo>
                <a:lnTo>
                  <a:pt x="915738" y="1512489"/>
                </a:lnTo>
                <a:cubicBezTo>
                  <a:pt x="898634" y="1497324"/>
                  <a:pt x="883085" y="1480854"/>
                  <a:pt x="869152" y="1463325"/>
                </a:cubicBezTo>
                <a:lnTo>
                  <a:pt x="853324" y="1439496"/>
                </a:lnTo>
                <a:lnTo>
                  <a:pt x="853323" y="1439495"/>
                </a:lnTo>
                <a:lnTo>
                  <a:pt x="869151" y="1463325"/>
                </a:lnTo>
                <a:cubicBezTo>
                  <a:pt x="883084" y="1480854"/>
                  <a:pt x="898634" y="1497323"/>
                  <a:pt x="915737" y="1512489"/>
                </a:cubicBezTo>
                <a:lnTo>
                  <a:pt x="980356" y="1559018"/>
                </a:lnTo>
                <a:lnTo>
                  <a:pt x="195380" y="1105812"/>
                </a:lnTo>
                <a:lnTo>
                  <a:pt x="0" y="1444220"/>
                </a:lnTo>
                <a:lnTo>
                  <a:pt x="1149741" y="2108023"/>
                </a:lnTo>
                <a:lnTo>
                  <a:pt x="1061215" y="2044279"/>
                </a:lnTo>
                <a:cubicBezTo>
                  <a:pt x="1037783" y="2023503"/>
                  <a:pt x="1016480" y="2000940"/>
                  <a:pt x="997392" y="1976926"/>
                </a:cubicBezTo>
                <a:lnTo>
                  <a:pt x="975708" y="1944280"/>
                </a:lnTo>
                <a:lnTo>
                  <a:pt x="975709" y="1944281"/>
                </a:lnTo>
                <a:lnTo>
                  <a:pt x="997393" y="1976926"/>
                </a:lnTo>
                <a:cubicBezTo>
                  <a:pt x="1016482" y="2000941"/>
                  <a:pt x="1037784" y="2023503"/>
                  <a:pt x="1061216" y="2044280"/>
                </a:cubicBezTo>
                <a:lnTo>
                  <a:pt x="1149743" y="2108024"/>
                </a:lnTo>
                <a:lnTo>
                  <a:pt x="1149764" y="2108036"/>
                </a:lnTo>
                <a:lnTo>
                  <a:pt x="1249232" y="2152831"/>
                </a:lnTo>
                <a:cubicBezTo>
                  <a:pt x="1486904" y="2232056"/>
                  <a:pt x="1755382" y="2136299"/>
                  <a:pt x="1885527" y="1910881"/>
                </a:cubicBezTo>
                <a:cubicBezTo>
                  <a:pt x="1922711" y="1846477"/>
                  <a:pt x="1945082" y="1777584"/>
                  <a:pt x="1953698" y="1708150"/>
                </a:cubicBezTo>
                <a:lnTo>
                  <a:pt x="1954814" y="1665792"/>
                </a:lnTo>
                <a:lnTo>
                  <a:pt x="1954813" y="1665755"/>
                </a:lnTo>
                <a:lnTo>
                  <a:pt x="1956436" y="1604083"/>
                </a:lnTo>
                <a:lnTo>
                  <a:pt x="1954670" y="1593557"/>
                </a:lnTo>
                <a:lnTo>
                  <a:pt x="1954669" y="1593551"/>
                </a:lnTo>
                <a:lnTo>
                  <a:pt x="1954669" y="1593545"/>
                </a:lnTo>
                <a:lnTo>
                  <a:pt x="1952820" y="662399"/>
                </a:lnTo>
                <a:lnTo>
                  <a:pt x="2228267" y="6623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756" name="文本框 13"/>
          <p:cNvSpPr txBox="1"/>
          <p:nvPr/>
        </p:nvSpPr>
        <p:spPr>
          <a:xfrm>
            <a:off x="5636419" y="3195517"/>
            <a:ext cx="914400" cy="506730"/>
          </a:xfrm>
          <a:prstGeom prst="rect">
            <a:avLst/>
          </a:prstGeom>
          <a:noFill/>
          <a:ln w="9525">
            <a:noFill/>
          </a:ln>
        </p:spPr>
        <p:txBody>
          <a:bodyPr wrap="none" lIns="0" rIns="0">
            <a:spAutoFit/>
          </a:bodyPr>
          <a:lstStyle/>
          <a:p>
            <a:pPr algn="ctr" eaLnBrk="1" hangingPunct="1">
              <a:lnSpc>
                <a:spcPct val="150000"/>
              </a:lnSpc>
            </a:pPr>
            <a:r>
              <a:rPr lang="zh-CN" altLang="en-US" dirty="0">
                <a:latin typeface="微软雅黑" panose="020B0503020204020204" pitchFamily="34" charset="-122"/>
              </a:rPr>
              <a:t>代数拓扑</a:t>
            </a:r>
            <a:endParaRPr lang="zh-CN" altLang="en-US" dirty="0">
              <a:latin typeface="微软雅黑" panose="020B0503020204020204" pitchFamily="34" charset="-122"/>
            </a:endParaRPr>
          </a:p>
        </p:txBody>
      </p:sp>
      <p:sp>
        <p:nvSpPr>
          <p:cNvPr id="31757" name="文本框 14"/>
          <p:cNvSpPr txBox="1"/>
          <p:nvPr/>
        </p:nvSpPr>
        <p:spPr>
          <a:xfrm>
            <a:off x="2435225" y="5435600"/>
            <a:ext cx="7316788" cy="336695"/>
          </a:xfrm>
          <a:prstGeom prst="rect">
            <a:avLst/>
          </a:prstGeom>
          <a:noFill/>
          <a:ln w="9525">
            <a:noFill/>
          </a:ln>
        </p:spPr>
        <p:txBody>
          <a:bodyPr>
            <a:spAutoFit/>
          </a:bodyPr>
          <a:lstStyle/>
          <a:p>
            <a:pPr algn="ctr" eaLnBrk="1" hangingPunct="1">
              <a:lnSpc>
                <a:spcPct val="150000"/>
              </a:lnSpc>
            </a:pPr>
            <a:endParaRPr lang="zh-CN" altLang="en-US" sz="1200" dirty="0">
              <a:solidFill>
                <a:srgbClr val="262626"/>
              </a:solidFill>
              <a:latin typeface="微软雅黑" panose="020B0503020204020204" pitchFamily="34" charset="-122"/>
            </a:endParaRPr>
          </a:p>
        </p:txBody>
      </p:sp>
      <p:sp>
        <p:nvSpPr>
          <p:cNvPr id="9" name="文本框 8"/>
          <p:cNvSpPr txBox="1"/>
          <p:nvPr/>
        </p:nvSpPr>
        <p:spPr>
          <a:xfrm>
            <a:off x="668020" y="3392170"/>
            <a:ext cx="3248660" cy="1198880"/>
          </a:xfrm>
          <a:prstGeom prst="rect">
            <a:avLst/>
          </a:prstGeom>
          <a:noFill/>
        </p:spPr>
        <p:txBody>
          <a:bodyPr wrap="square" rtlCol="0">
            <a:spAutoFit/>
          </a:bodyPr>
          <a:p>
            <a:r>
              <a:rPr lang="zh-CN" altLang="en-US"/>
              <a:t>从</a:t>
            </a:r>
            <a:r>
              <a:rPr lang="en-US" altLang="zh-CN"/>
              <a:t>1894</a:t>
            </a:r>
            <a:r>
              <a:rPr lang="zh-CN" altLang="en-US"/>
              <a:t>年开始算起的十年时间内，庞加莱写了六篇著名的论文，开创了代数拓扑的近代方法。</a:t>
            </a:r>
            <a:endParaRPr lang="zh-CN" altLang="en-US"/>
          </a:p>
        </p:txBody>
      </p:sp>
      <p:sp>
        <p:nvSpPr>
          <p:cNvPr id="10" name="文本框 9"/>
          <p:cNvSpPr txBox="1"/>
          <p:nvPr/>
        </p:nvSpPr>
        <p:spPr>
          <a:xfrm>
            <a:off x="7656830" y="550545"/>
            <a:ext cx="3740150" cy="1753235"/>
          </a:xfrm>
          <a:prstGeom prst="rect">
            <a:avLst/>
          </a:prstGeom>
          <a:noFill/>
        </p:spPr>
        <p:txBody>
          <a:bodyPr wrap="square" rtlCol="0">
            <a:spAutoFit/>
          </a:bodyPr>
          <a:p>
            <a:r>
              <a:rPr lang="zh-CN" altLang="en-US"/>
              <a:t>我们现在所称的单纯形下同调的方法完全是庞加莱创立的：包括流形的三角剖分，单纯复形，重心重分，对偶复形，一个复形的关联系数矩阵等概念以及由这矩阵来计算贝蒂数。</a:t>
            </a:r>
            <a:endParaRPr lang="zh-CN" altLang="en-US"/>
          </a:p>
        </p:txBody>
      </p:sp>
      <p:sp>
        <p:nvSpPr>
          <p:cNvPr id="11" name="文本框 10"/>
          <p:cNvSpPr txBox="1"/>
          <p:nvPr/>
        </p:nvSpPr>
        <p:spPr>
          <a:xfrm>
            <a:off x="7635875" y="5032375"/>
            <a:ext cx="4283710" cy="922020"/>
          </a:xfrm>
          <a:prstGeom prst="rect">
            <a:avLst/>
          </a:prstGeom>
          <a:noFill/>
        </p:spPr>
        <p:txBody>
          <a:bodyPr wrap="square" rtlCol="0">
            <a:spAutoFit/>
          </a:bodyPr>
          <a:p>
            <a:r>
              <a:rPr lang="zh-CN" altLang="en-US"/>
              <a:t>人们认为直到</a:t>
            </a:r>
            <a:r>
              <a:rPr lang="en-US" altLang="zh-CN"/>
              <a:t>1933</a:t>
            </a:r>
            <a:r>
              <a:rPr lang="zh-CN" altLang="en-US"/>
              <a:t>年同伦群被提出之前，代数拓扑的发展完全是以庞加莱的思想和方法为基础的。</a:t>
            </a:r>
            <a:endParaRPr lang="zh-CN" altLang="en-US"/>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strVal val="#ppt_h"/>
                                          </p:val>
                                        </p:tav>
                                        <p:tav tm="100000">
                                          <p:val>
                                            <p:strVal val="#ppt_h"/>
                                          </p:val>
                                        </p:tav>
                                      </p:tavLst>
                                    </p:anim>
                                  </p:childTnLst>
                                </p:cTn>
                              </p:par>
                              <p:par>
                                <p:cTn id="29" presetID="17"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969351" y="-251142"/>
            <a:ext cx="1866265" cy="3938270"/>
          </a:xfrm>
          <a:prstGeom prst="rect">
            <a:avLst/>
          </a:prstGeom>
          <a:noFill/>
        </p:spPr>
        <p:txBody>
          <a:bodyPr wrap="none">
            <a:spAutoFit/>
          </a:bodyPr>
          <a:lstStyle/>
          <a:p>
            <a:pPr marR="0" algn="ctr" defTabSz="914400" eaLnBrk="1" fontAlgn="auto" hangingPunct="1">
              <a:spcBef>
                <a:spcPts val="0"/>
              </a:spcBef>
              <a:spcAft>
                <a:spcPts val="0"/>
              </a:spcAft>
              <a:buClrTx/>
              <a:buSzTx/>
              <a:buFontTx/>
              <a:defRPr/>
            </a:pPr>
            <a:r>
              <a:rPr kumimoji="0" lang="en-US" altLang="zh-CN" sz="25000" kern="1200" cap="none" spc="0" normalizeH="0" baseline="0" noProof="0" dirty="0">
                <a:solidFill>
                  <a:schemeClr val="accent3"/>
                </a:solidFill>
                <a:latin typeface="Impact" panose="020B0806030902050204" pitchFamily="34" charset="0"/>
                <a:ea typeface="+mn-ea"/>
                <a:cs typeface="+mn-cs"/>
                <a:sym typeface="+mn-ea"/>
              </a:rPr>
              <a:t>3</a:t>
            </a:r>
            <a:endParaRPr kumimoji="0" lang="en-US" altLang="zh-CN" sz="25000" kern="1200" cap="none" spc="0" normalizeH="0" baseline="0" noProof="0" dirty="0">
              <a:solidFill>
                <a:schemeClr val="accent3"/>
              </a:solidFill>
              <a:latin typeface="Impact" panose="020B0806030902050204" pitchFamily="34" charset="0"/>
              <a:ea typeface="+mn-ea"/>
              <a:cs typeface="+mn-cs"/>
              <a:sym typeface="+mn-ea"/>
            </a:endParaRPr>
          </a:p>
        </p:txBody>
      </p:sp>
      <p:sp>
        <p:nvSpPr>
          <p:cNvPr id="3" name="任意多边形 2"/>
          <p:cNvSpPr/>
          <p:nvPr/>
        </p:nvSpPr>
        <p:spPr>
          <a:xfrm>
            <a:off x="0" y="29210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3330575"/>
            <a:ext cx="12192000" cy="3527425"/>
          </a:xfrm>
          <a:custGeom>
            <a:avLst/>
            <a:gdLst>
              <a:gd name="connsiteX0" fmla="*/ 0 w 12192001"/>
              <a:gd name="connsiteY0" fmla="*/ 0 h 3527762"/>
              <a:gd name="connsiteX1" fmla="*/ 5436627 w 12192001"/>
              <a:gd name="connsiteY1" fmla="*/ 0 h 3527762"/>
              <a:gd name="connsiteX2" fmla="*/ 5525442 w 12192001"/>
              <a:gd name="connsiteY2" fmla="*/ 7837 h 3527762"/>
              <a:gd name="connsiteX3" fmla="*/ 6091203 w 12192001"/>
              <a:gd name="connsiteY3" fmla="*/ 559628 h 3527762"/>
              <a:gd name="connsiteX4" fmla="*/ 6096240 w 12192001"/>
              <a:gd name="connsiteY4" fmla="*/ 609600 h 3527762"/>
              <a:gd name="connsiteX5" fmla="*/ 6114806 w 12192001"/>
              <a:gd name="connsiteY5" fmla="*/ 609600 h 3527762"/>
              <a:gd name="connsiteX6" fmla="*/ 6119843 w 12192001"/>
              <a:gd name="connsiteY6" fmla="*/ 559628 h 3527762"/>
              <a:gd name="connsiteX7" fmla="*/ 6685605 w 12192001"/>
              <a:gd name="connsiteY7" fmla="*/ 7837 h 3527762"/>
              <a:gd name="connsiteX8" fmla="*/ 6774420 w 12192001"/>
              <a:gd name="connsiteY8" fmla="*/ 0 h 3527762"/>
              <a:gd name="connsiteX9" fmla="*/ 12192001 w 12192001"/>
              <a:gd name="connsiteY9" fmla="*/ 0 h 3527762"/>
              <a:gd name="connsiteX10" fmla="*/ 12192001 w 12192001"/>
              <a:gd name="connsiteY10" fmla="*/ 1841837 h 3527762"/>
              <a:gd name="connsiteX11" fmla="*/ 12192001 w 12192001"/>
              <a:gd name="connsiteY11" fmla="*/ 2070437 h 3527762"/>
              <a:gd name="connsiteX12" fmla="*/ 12192001 w 12192001"/>
              <a:gd name="connsiteY12" fmla="*/ 3527762 h 3527762"/>
              <a:gd name="connsiteX13" fmla="*/ 0 w 12192001"/>
              <a:gd name="connsiteY13" fmla="*/ 3527762 h 3527762"/>
              <a:gd name="connsiteX14" fmla="*/ 0 w 12192001"/>
              <a:gd name="connsiteY14" fmla="*/ 2070437 h 3527762"/>
              <a:gd name="connsiteX15" fmla="*/ 0 w 12192001"/>
              <a:gd name="connsiteY15" fmla="*/ 1841837 h 352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527762">
                <a:moveTo>
                  <a:pt x="0" y="0"/>
                </a:moveTo>
                <a:lnTo>
                  <a:pt x="5436627" y="0"/>
                </a:lnTo>
                <a:lnTo>
                  <a:pt x="5525442" y="7837"/>
                </a:lnTo>
                <a:cubicBezTo>
                  <a:pt x="5808923" y="58474"/>
                  <a:pt x="6033695" y="278587"/>
                  <a:pt x="6091203" y="559628"/>
                </a:cubicBezTo>
                <a:lnTo>
                  <a:pt x="6096240" y="609600"/>
                </a:lnTo>
                <a:lnTo>
                  <a:pt x="6114806" y="609600"/>
                </a:lnTo>
                <a:lnTo>
                  <a:pt x="6119843" y="559628"/>
                </a:lnTo>
                <a:cubicBezTo>
                  <a:pt x="6177352" y="278587"/>
                  <a:pt x="6402122" y="58474"/>
                  <a:pt x="6685605" y="7837"/>
                </a:cubicBezTo>
                <a:lnTo>
                  <a:pt x="6774420" y="0"/>
                </a:lnTo>
                <a:lnTo>
                  <a:pt x="12192001" y="0"/>
                </a:lnTo>
                <a:lnTo>
                  <a:pt x="12192001" y="1841837"/>
                </a:lnTo>
                <a:lnTo>
                  <a:pt x="12192001" y="2070437"/>
                </a:lnTo>
                <a:lnTo>
                  <a:pt x="12192001" y="3527762"/>
                </a:lnTo>
                <a:lnTo>
                  <a:pt x="0" y="3527762"/>
                </a:lnTo>
                <a:lnTo>
                  <a:pt x="0" y="2070437"/>
                </a:lnTo>
                <a:lnTo>
                  <a:pt x="0" y="18418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1" name="文本框 6"/>
          <p:cNvSpPr txBox="1"/>
          <p:nvPr/>
        </p:nvSpPr>
        <p:spPr>
          <a:xfrm>
            <a:off x="4099560" y="4216083"/>
            <a:ext cx="3992880" cy="1014730"/>
          </a:xfrm>
          <a:prstGeom prst="rect">
            <a:avLst/>
          </a:prstGeom>
          <a:noFill/>
          <a:ln w="9525">
            <a:noFill/>
          </a:ln>
        </p:spPr>
        <p:txBody>
          <a:bodyPr wrap="none">
            <a:spAutoFit/>
          </a:bodyPr>
          <a:lstStyle/>
          <a:p>
            <a:pPr algn="ctr" eaLnBrk="1" hangingPunct="1"/>
            <a:r>
              <a:rPr lang="zh-CN" altLang="en-US" sz="6000" dirty="0">
                <a:solidFill>
                  <a:schemeClr val="bg1"/>
                </a:solidFill>
                <a:latin typeface="微软雅黑" panose="020B0503020204020204" pitchFamily="34" charset="-122"/>
                <a:sym typeface="+mn-ea"/>
              </a:rPr>
              <a:t>庞加莱猜想</a:t>
            </a:r>
            <a:endParaRPr lang="zh-CN" altLang="en-US" sz="6000" dirty="0">
              <a:solidFill>
                <a:schemeClr val="bg1"/>
              </a:solidFill>
              <a:latin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0" nodeType="withEffect">
                                  <p:stCondLst>
                                    <p:cond delay="0"/>
                                  </p:stCondLst>
                                  <p:iterate type="lt">
                                    <p:tmPct val="10000"/>
                                  </p:iterate>
                                  <p:childTnLst>
                                    <p:animScale>
                                      <p:cBhvr>
                                        <p:cTn id="6" dur="188" fill="hold">
                                          <p:stCondLst>
                                            <p:cond delay="0"/>
                                          </p:stCondLst>
                                        </p:cTn>
                                        <p:tgtEl>
                                          <p:spTgt spid="9221"/>
                                        </p:tgtEl>
                                      </p:cBhvr>
                                      <p:from x="100000" y="100000"/>
                                      <p:to x="140000" y="60000"/>
                                    </p:animScale>
                                    <p:animScale>
                                      <p:cBhvr>
                                        <p:cTn id="7" dur="62" fill="hold">
                                          <p:stCondLst>
                                            <p:cond delay="188"/>
                                          </p:stCondLst>
                                        </p:cTn>
                                        <p:tgtEl>
                                          <p:spTgt spid="9221"/>
                                        </p:tgtEl>
                                      </p:cBhvr>
                                      <p:from x="140000" y="60000"/>
                                      <p:to x="80000" y="120000"/>
                                    </p:animScale>
                                    <p:animScale>
                                      <p:cBhvr>
                                        <p:cTn id="8" dur="188" fill="hold">
                                          <p:stCondLst>
                                            <p:cond delay="250"/>
                                          </p:stCondLst>
                                        </p:cTn>
                                        <p:tgtEl>
                                          <p:spTgt spid="9221"/>
                                        </p:tgtEl>
                                      </p:cBhvr>
                                      <p:from x="80000" y="120000"/>
                                      <p:to x="120000" y="80000"/>
                                    </p:animScale>
                                    <p:animScale>
                                      <p:cBhvr>
                                        <p:cTn id="9" dur="188" fill="hold">
                                          <p:stCondLst>
                                            <p:cond delay="437"/>
                                          </p:stCondLst>
                                        </p:cTn>
                                        <p:tgtEl>
                                          <p:spTgt spid="9221"/>
                                        </p:tgtEl>
                                      </p:cBhvr>
                                      <p:from x="120000" y="80000"/>
                                      <p:to x="90000" y="110000"/>
                                    </p:animScale>
                                    <p:animScale>
                                      <p:cBhvr>
                                        <p:cTn id="10" dur="188" fill="hold">
                                          <p:stCondLst>
                                            <p:cond delay="625"/>
                                          </p:stCondLst>
                                        </p:cTn>
                                        <p:tgtEl>
                                          <p:spTgt spid="9221"/>
                                        </p:tgtEl>
                                      </p:cBhvr>
                                      <p:from x="90000" y="110000"/>
                                      <p:to x="105000" y="95000"/>
                                    </p:animScale>
                                    <p:animScale>
                                      <p:cBhvr>
                                        <p:cTn id="11" dur="188" fill="hold">
                                          <p:stCondLst>
                                            <p:cond delay="812"/>
                                          </p:stCondLst>
                                        </p:cTn>
                                        <p:tgtEl>
                                          <p:spTgt spid="9221"/>
                                        </p:tgtEl>
                                      </p:cBhvr>
                                      <p:from x="105000" y="95000"/>
                                      <p:to x="100000" y="100000"/>
                                    </p:animScale>
                                  </p:childTnLst>
                                </p:cTn>
                              </p:par>
                              <p:par>
                                <p:cTn id="12" presetID="3" presetClass="emph" presetSubtype="2" fill="hold" grpId="0" nodeType="withEffect">
                                  <p:stCondLst>
                                    <p:cond delay="0"/>
                                  </p:stCondLst>
                                  <p:childTnLst>
                                    <p:animClr clrSpc="rgb" dir="cw">
                                      <p:cBhvr override="childStyle">
                                        <p:cTn id="13" dur="500" fill="hold"/>
                                        <p:tgtEl>
                                          <p:spTgt spid="10"/>
                                        </p:tgtEl>
                                        <p:attrNameLst>
                                          <p:attrName>style.color</p:attrName>
                                        </p:attrNameLst>
                                      </p:cBhvr>
                                      <p:to>
                                        <a:schemeClr val="accent2"/>
                                      </p:to>
                                    </p:animClr>
                                  </p:childTnLst>
                                </p:cTn>
                              </p:par>
                              <p:par>
                                <p:cTn id="14" presetID="3" presetClass="emph" presetSubtype="2" fill="hold" grpId="1" nodeType="withEffect">
                                  <p:stCondLst>
                                    <p:cond delay="0"/>
                                  </p:stCondLst>
                                  <p:childTnLst>
                                    <p:animClr clrSpc="rgb" dir="cw">
                                      <p:cBhvr override="childStyle">
                                        <p:cTn id="15" dur="500" fill="hold"/>
                                        <p:tgtEl>
                                          <p:spTgt spid="10"/>
                                        </p:tgtEl>
                                        <p:attrNameLst>
                                          <p:attrName>style.color</p:attrName>
                                        </p:attrNameLst>
                                      </p:cBhvr>
                                      <p:to>
                                        <a:srgbClr val="92D05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2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1"/>
          <p:cNvGrpSpPr/>
          <p:nvPr/>
        </p:nvGrpSpPr>
        <p:grpSpPr>
          <a:xfrm>
            <a:off x="331788" y="222250"/>
            <a:ext cx="1595755" cy="398780"/>
            <a:chOff x="331599" y="222348"/>
            <a:chExt cx="1596169"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1453257" cy="398840"/>
            </a:xfrm>
            <a:prstGeom prst="rect">
              <a:avLst/>
            </a:prstGeom>
            <a:noFill/>
            <a:ln w="9525">
              <a:noFill/>
            </a:ln>
          </p:spPr>
          <p:txBody>
            <a:bodyPr wrap="none">
              <a:spAutoFit/>
            </a:bodyPr>
            <a:p>
              <a:pPr eaLnBrk="1" hangingPunct="1"/>
              <a:r>
                <a:rPr lang="zh-CN" altLang="en-US" sz="2000" b="1" dirty="0">
                  <a:latin typeface="微软雅黑" panose="020B0503020204020204" pitchFamily="34" charset="-122"/>
                </a:rPr>
                <a:t>庞加莱猜想</a:t>
              </a:r>
              <a:endParaRPr lang="zh-CN" altLang="en-US" sz="2000" b="1" dirty="0">
                <a:latin typeface="微软雅黑" panose="020B0503020204020204" pitchFamily="34" charset="-122"/>
              </a:endParaRPr>
            </a:p>
          </p:txBody>
        </p:sp>
      </p:grpSp>
      <p:pic>
        <p:nvPicPr>
          <p:cNvPr id="2" name="图片 1" descr="庞加莱猜想"/>
          <p:cNvPicPr>
            <a:picLocks noChangeAspect="1"/>
          </p:cNvPicPr>
          <p:nvPr/>
        </p:nvPicPr>
        <p:blipFill>
          <a:blip r:embed="rId1"/>
          <a:stretch>
            <a:fillRect/>
          </a:stretch>
        </p:blipFill>
        <p:spPr>
          <a:xfrm>
            <a:off x="8022590" y="1693545"/>
            <a:ext cx="3663950" cy="3126105"/>
          </a:xfrm>
          <a:prstGeom prst="hexagon">
            <a:avLst/>
          </a:prstGeom>
        </p:spPr>
      </p:pic>
      <p:sp>
        <p:nvSpPr>
          <p:cNvPr id="4" name="文本框 3"/>
          <p:cNvSpPr txBox="1"/>
          <p:nvPr/>
        </p:nvSpPr>
        <p:spPr>
          <a:xfrm>
            <a:off x="803275" y="1036320"/>
            <a:ext cx="4586605" cy="968375"/>
          </a:xfrm>
          <a:prstGeom prst="rect">
            <a:avLst/>
          </a:prstGeom>
          <a:noFill/>
        </p:spPr>
        <p:txBody>
          <a:bodyPr wrap="square" rtlCol="0">
            <a:spAutoFit/>
          </a:bodyPr>
          <a:p>
            <a:pPr>
              <a:lnSpc>
                <a:spcPct val="150000"/>
              </a:lnSpc>
            </a:pPr>
            <a:r>
              <a:rPr lang="zh-CN" altLang="en-US" sz="2000" b="1"/>
              <a:t>内容：</a:t>
            </a:r>
            <a:r>
              <a:rPr lang="zh-CN" altLang="en-US"/>
              <a:t>任何一个单连通的，闭的三维流形一定同胚于一个三维的球面。</a:t>
            </a:r>
            <a:endParaRPr lang="zh-CN" altLang="en-US"/>
          </a:p>
        </p:txBody>
      </p:sp>
      <p:sp>
        <p:nvSpPr>
          <p:cNvPr id="6" name="右箭头 5"/>
          <p:cNvSpPr/>
          <p:nvPr/>
        </p:nvSpPr>
        <p:spPr>
          <a:xfrm rot="5400000">
            <a:off x="1628775" y="2720975"/>
            <a:ext cx="1911350" cy="752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757170" y="2698750"/>
            <a:ext cx="1786255" cy="368300"/>
          </a:xfrm>
          <a:prstGeom prst="rect">
            <a:avLst/>
          </a:prstGeom>
          <a:noFill/>
        </p:spPr>
        <p:txBody>
          <a:bodyPr wrap="square" rtlCol="0">
            <a:spAutoFit/>
          </a:bodyPr>
          <a:p>
            <a:r>
              <a:rPr lang="zh-CN" altLang="en-US"/>
              <a:t>三维以上</a:t>
            </a:r>
            <a:endParaRPr lang="zh-CN" altLang="en-US"/>
          </a:p>
        </p:txBody>
      </p:sp>
      <p:sp>
        <p:nvSpPr>
          <p:cNvPr id="8" name="文本框 7"/>
          <p:cNvSpPr txBox="1"/>
          <p:nvPr/>
        </p:nvSpPr>
        <p:spPr>
          <a:xfrm>
            <a:off x="1300480" y="2698750"/>
            <a:ext cx="1233170" cy="368300"/>
          </a:xfrm>
          <a:prstGeom prst="rect">
            <a:avLst/>
          </a:prstGeom>
          <a:noFill/>
        </p:spPr>
        <p:txBody>
          <a:bodyPr wrap="square" rtlCol="0">
            <a:spAutoFit/>
          </a:bodyPr>
          <a:p>
            <a:r>
              <a:rPr lang="zh-CN" altLang="en-US">
                <a:sym typeface="+mn-ea"/>
              </a:rPr>
              <a:t>可推广至</a:t>
            </a:r>
            <a:endParaRPr lang="zh-CN" altLang="en-US"/>
          </a:p>
        </p:txBody>
      </p:sp>
      <p:sp>
        <p:nvSpPr>
          <p:cNvPr id="9" name="文本框 8"/>
          <p:cNvSpPr txBox="1"/>
          <p:nvPr/>
        </p:nvSpPr>
        <p:spPr>
          <a:xfrm>
            <a:off x="1665605" y="4190365"/>
            <a:ext cx="3092450" cy="368300"/>
          </a:xfrm>
          <a:prstGeom prst="rect">
            <a:avLst/>
          </a:prstGeom>
          <a:noFill/>
        </p:spPr>
        <p:txBody>
          <a:bodyPr wrap="square" rtlCol="0">
            <a:spAutoFit/>
          </a:bodyPr>
          <a:p>
            <a:r>
              <a:rPr lang="zh-CN" altLang="en-US"/>
              <a:t>高维庞加莱猜想</a:t>
            </a:r>
            <a:endParaRPr lang="zh-CN" altLang="en-US"/>
          </a:p>
        </p:txBody>
      </p:sp>
      <p:sp>
        <p:nvSpPr>
          <p:cNvPr id="5" name="文本框 4"/>
          <p:cNvSpPr txBox="1"/>
          <p:nvPr/>
        </p:nvSpPr>
        <p:spPr>
          <a:xfrm>
            <a:off x="1012825" y="4953635"/>
            <a:ext cx="7490460" cy="1198880"/>
          </a:xfrm>
          <a:prstGeom prst="rect">
            <a:avLst/>
          </a:prstGeom>
          <a:noFill/>
        </p:spPr>
        <p:txBody>
          <a:bodyPr wrap="square" rtlCol="0">
            <a:spAutoFit/>
          </a:bodyPr>
          <a:p>
            <a:r>
              <a:rPr lang="zh-CN" altLang="en-US"/>
              <a:t>简单的说，一个闭的三维流形就是一个有边界的三维空间；单连通就是这个空间中每条封闭的曲线都可以连续的收缩成一点，或者说在一个封闭的三维空间，假如每条封闭的曲线都能收缩成一点，这个空间就一定是一个三维圆球 [1]  。</a:t>
            </a:r>
            <a:endParaRPr lang="zh-CN" altLang="en-US"/>
          </a:p>
        </p:txBody>
      </p:sp>
      <p:sp>
        <p:nvSpPr>
          <p:cNvPr id="10" name="文本框 9"/>
          <p:cNvSpPr txBox="1"/>
          <p:nvPr/>
        </p:nvSpPr>
        <p:spPr>
          <a:xfrm>
            <a:off x="302260" y="6416040"/>
            <a:ext cx="8190865" cy="306705"/>
          </a:xfrm>
          <a:prstGeom prst="rect">
            <a:avLst/>
          </a:prstGeom>
          <a:noFill/>
        </p:spPr>
        <p:txBody>
          <a:bodyPr wrap="square" rtlCol="0">
            <a:spAutoFit/>
          </a:bodyPr>
          <a:p>
            <a:r>
              <a:rPr lang="zh-CN" altLang="en-US" sz="1400">
                <a:latin typeface="宋体" panose="02010600030101010101" pitchFamily="2" charset="-122"/>
                <a:ea typeface="宋体" panose="02010600030101010101" pitchFamily="2" charset="-122"/>
                <a:cs typeface="宋体" panose="02010600030101010101" pitchFamily="2" charset="-122"/>
              </a:rPr>
              <a:t>理解未来 第十一期：庞加莱猜想与几何， 主讲人：田刚</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additive="base">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fmla="">
                                          <p:val>
                                            <p:strVal val="#ppt_x"/>
                                          </p:val>
                                        </p:tav>
                                        <p:tav tm="100000" fmla="">
                                          <p:val>
                                            <p:strVal val="#ppt_x"/>
                                          </p:val>
                                        </p:tav>
                                      </p:tavLst>
                                    </p:anim>
                                    <p:anim calcmode="lin" valueType="num">
                                      <p:cBhvr additive="base">
                                        <p:cTn id="8" dur="500" fill="hold"/>
                                        <p:tgtEl>
                                          <p:spTgt spid="6"/>
                                        </p:tgtEl>
                                        <p:attrNameLst>
                                          <p:attrName>ppt_y</p:attrName>
                                        </p:attrNameLst>
                                      </p:cBhvr>
                                      <p:tavLst>
                                        <p:tav tm="0" fmla="">
                                          <p:val>
                                            <p:strVal val="#ppt_y-#ppt_h/2"/>
                                          </p:val>
                                        </p:tav>
                                        <p:tav tm="100000" fmla="">
                                          <p:val>
                                            <p:strVal val="#ppt_y"/>
                                          </p:val>
                                        </p:tav>
                                      </p:tavLst>
                                    </p:anim>
                                    <p:anim calcmode="lin" valueType="num">
                                      <p:cBhvr additive="base">
                                        <p:cTn id="9" dur="500" fill="hold"/>
                                        <p:tgtEl>
                                          <p:spTgt spid="6"/>
                                        </p:tgtEl>
                                        <p:attrNameLst>
                                          <p:attrName>ppt_w</p:attrName>
                                        </p:attrNameLst>
                                      </p:cBhvr>
                                      <p:tavLst>
                                        <p:tav tm="0" fmla="">
                                          <p:val>
                                            <p:strVal val="#ppt_w"/>
                                          </p:val>
                                        </p:tav>
                                        <p:tav tm="100000" fmla="">
                                          <p:val>
                                            <p:strVal val="#ppt_w"/>
                                          </p:val>
                                        </p:tav>
                                      </p:tavLst>
                                    </p:anim>
                                    <p:anim calcmode="lin" valueType="num">
                                      <p:cBhvr additive="base">
                                        <p:cTn id="10" dur="500" fill="hold"/>
                                        <p:tgtEl>
                                          <p:spTgt spid="6"/>
                                        </p:tgtEl>
                                        <p:attrNameLst>
                                          <p:attrName>ppt_h</p:attrName>
                                        </p:attrNameLst>
                                      </p:cBhvr>
                                      <p:tavLst>
                                        <p:tav tm="0" fmla="">
                                          <p:val>
                                            <p:fltVal val="0.000000"/>
                                          </p:val>
                                        </p:tav>
                                        <p:tav tm="100000" fmla="">
                                          <p:val>
                                            <p:strVal val="#ppt_h"/>
                                          </p:val>
                                        </p:tav>
                                      </p:tavLst>
                                    </p:anim>
                                  </p:childTnLst>
                                </p:cTn>
                              </p:par>
                              <p:par>
                                <p:cTn id="11" presetID="17" presetClass="entr" presetSubtype="1" fill="hold" grpId="0" nodeType="withEffect">
                                  <p:stCondLst>
                                    <p:cond delay="0"/>
                                  </p:stCondLst>
                                  <p:childTnLst>
                                    <p:set>
                                      <p:cBhvr additive="base">
                                        <p:cTn id="12" dur="500"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fmla="">
                                          <p:val>
                                            <p:strVal val="#ppt_x"/>
                                          </p:val>
                                        </p:tav>
                                        <p:tav tm="100000" fmla="">
                                          <p:val>
                                            <p:strVal val="#ppt_x"/>
                                          </p:val>
                                        </p:tav>
                                      </p:tavLst>
                                    </p:anim>
                                    <p:anim calcmode="lin" valueType="num">
                                      <p:cBhvr additive="base">
                                        <p:cTn id="14" dur="500" fill="hold"/>
                                        <p:tgtEl>
                                          <p:spTgt spid="7"/>
                                        </p:tgtEl>
                                        <p:attrNameLst>
                                          <p:attrName>ppt_y</p:attrName>
                                        </p:attrNameLst>
                                      </p:cBhvr>
                                      <p:tavLst>
                                        <p:tav tm="0" fmla="">
                                          <p:val>
                                            <p:strVal val="#ppt_y-#ppt_h/2"/>
                                          </p:val>
                                        </p:tav>
                                        <p:tav tm="100000" fmla="">
                                          <p:val>
                                            <p:strVal val="#ppt_y"/>
                                          </p:val>
                                        </p:tav>
                                      </p:tavLst>
                                    </p:anim>
                                    <p:anim calcmode="lin" valueType="num">
                                      <p:cBhvr additive="base">
                                        <p:cTn id="15" dur="500" fill="hold"/>
                                        <p:tgtEl>
                                          <p:spTgt spid="7"/>
                                        </p:tgtEl>
                                        <p:attrNameLst>
                                          <p:attrName>ppt_w</p:attrName>
                                        </p:attrNameLst>
                                      </p:cBhvr>
                                      <p:tavLst>
                                        <p:tav tm="0" fmla="">
                                          <p:val>
                                            <p:strVal val="#ppt_w"/>
                                          </p:val>
                                        </p:tav>
                                        <p:tav tm="100000" fmla="">
                                          <p:val>
                                            <p:strVal val="#ppt_w"/>
                                          </p:val>
                                        </p:tav>
                                      </p:tavLst>
                                    </p:anim>
                                    <p:anim calcmode="lin" valueType="num">
                                      <p:cBhvr additive="base">
                                        <p:cTn id="16" dur="500" fill="hold"/>
                                        <p:tgtEl>
                                          <p:spTgt spid="7"/>
                                        </p:tgtEl>
                                        <p:attrNameLst>
                                          <p:attrName>ppt_h</p:attrName>
                                        </p:attrNameLst>
                                      </p:cBhvr>
                                      <p:tavLst>
                                        <p:tav tm="0" fmla="">
                                          <p:val>
                                            <p:fltVal val="0.000000"/>
                                          </p:val>
                                        </p:tav>
                                        <p:tav tm="100000" fmla="">
                                          <p:val>
                                            <p:strVal val="#ppt_h"/>
                                          </p:val>
                                        </p:tav>
                                      </p:tavLst>
                                    </p:anim>
                                  </p:childTnLst>
                                </p:cTn>
                              </p:par>
                              <p:par>
                                <p:cTn id="17" presetID="17" presetClass="entr" presetSubtype="1" fill="hold" grpId="0" nodeType="withEffect">
                                  <p:stCondLst>
                                    <p:cond delay="0"/>
                                  </p:stCondLst>
                                  <p:childTnLst>
                                    <p:set>
                                      <p:cBhvr additive="base">
                                        <p:cTn id="18" dur="500"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fmla="">
                                          <p:val>
                                            <p:strVal val="#ppt_x"/>
                                          </p:val>
                                        </p:tav>
                                        <p:tav tm="100000" fmla="">
                                          <p:val>
                                            <p:strVal val="#ppt_x"/>
                                          </p:val>
                                        </p:tav>
                                      </p:tavLst>
                                    </p:anim>
                                    <p:anim calcmode="lin" valueType="num">
                                      <p:cBhvr additive="base">
                                        <p:cTn id="20" dur="500" fill="hold"/>
                                        <p:tgtEl>
                                          <p:spTgt spid="8"/>
                                        </p:tgtEl>
                                        <p:attrNameLst>
                                          <p:attrName>ppt_y</p:attrName>
                                        </p:attrNameLst>
                                      </p:cBhvr>
                                      <p:tavLst>
                                        <p:tav tm="0" fmla="">
                                          <p:val>
                                            <p:strVal val="#ppt_y-#ppt_h/2"/>
                                          </p:val>
                                        </p:tav>
                                        <p:tav tm="100000" fmla="">
                                          <p:val>
                                            <p:strVal val="#ppt_y"/>
                                          </p:val>
                                        </p:tav>
                                      </p:tavLst>
                                    </p:anim>
                                    <p:anim calcmode="lin" valueType="num">
                                      <p:cBhvr additive="base">
                                        <p:cTn id="21" dur="500" fill="hold"/>
                                        <p:tgtEl>
                                          <p:spTgt spid="8"/>
                                        </p:tgtEl>
                                        <p:attrNameLst>
                                          <p:attrName>ppt_w</p:attrName>
                                        </p:attrNameLst>
                                      </p:cBhvr>
                                      <p:tavLst>
                                        <p:tav tm="0" fmla="">
                                          <p:val>
                                            <p:strVal val="#ppt_w"/>
                                          </p:val>
                                        </p:tav>
                                        <p:tav tm="100000" fmla="">
                                          <p:val>
                                            <p:strVal val="#ppt_w"/>
                                          </p:val>
                                        </p:tav>
                                      </p:tavLst>
                                    </p:anim>
                                    <p:anim calcmode="lin" valueType="num">
                                      <p:cBhvr additive="base">
                                        <p:cTn id="22" dur="500" fill="hold"/>
                                        <p:tgtEl>
                                          <p:spTgt spid="8"/>
                                        </p:tgtEl>
                                        <p:attrNameLst>
                                          <p:attrName>ppt_h</p:attrName>
                                        </p:attrNameLst>
                                      </p:cBhvr>
                                      <p:tavLst>
                                        <p:tav tm="0" fmla="">
                                          <p:val>
                                            <p:fltVal val="0.000000"/>
                                          </p:val>
                                        </p:tav>
                                        <p:tav tm="100000" fmla="">
                                          <p:val>
                                            <p:strVal val="#ppt_h"/>
                                          </p:val>
                                        </p:tav>
                                      </p:tavLst>
                                    </p:anim>
                                  </p:childTnLst>
                                </p:cTn>
                              </p:par>
                              <p:par>
                                <p:cTn id="23" presetID="17" presetClass="entr" presetSubtype="1" fill="hold" grpId="0" nodeType="withEffect">
                                  <p:stCondLst>
                                    <p:cond delay="0"/>
                                  </p:stCondLst>
                                  <p:childTnLst>
                                    <p:set>
                                      <p:cBhvr additive="base">
                                        <p:cTn id="24" dur="500"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fmla="">
                                          <p:val>
                                            <p:strVal val="#ppt_x"/>
                                          </p:val>
                                        </p:tav>
                                        <p:tav tm="100000" fmla="">
                                          <p:val>
                                            <p:strVal val="#ppt_x"/>
                                          </p:val>
                                        </p:tav>
                                      </p:tavLst>
                                    </p:anim>
                                    <p:anim calcmode="lin" valueType="num">
                                      <p:cBhvr additive="base">
                                        <p:cTn id="26" dur="500" fill="hold"/>
                                        <p:tgtEl>
                                          <p:spTgt spid="9"/>
                                        </p:tgtEl>
                                        <p:attrNameLst>
                                          <p:attrName>ppt_y</p:attrName>
                                        </p:attrNameLst>
                                      </p:cBhvr>
                                      <p:tavLst>
                                        <p:tav tm="0" fmla="">
                                          <p:val>
                                            <p:strVal val="#ppt_y-#ppt_h/2"/>
                                          </p:val>
                                        </p:tav>
                                        <p:tav tm="100000" fmla="">
                                          <p:val>
                                            <p:strVal val="#ppt_y"/>
                                          </p:val>
                                        </p:tav>
                                      </p:tavLst>
                                    </p:anim>
                                    <p:anim calcmode="lin" valueType="num">
                                      <p:cBhvr additive="base">
                                        <p:cTn id="27" dur="500" fill="hold"/>
                                        <p:tgtEl>
                                          <p:spTgt spid="9"/>
                                        </p:tgtEl>
                                        <p:attrNameLst>
                                          <p:attrName>ppt_w</p:attrName>
                                        </p:attrNameLst>
                                      </p:cBhvr>
                                      <p:tavLst>
                                        <p:tav tm="0" fmla="">
                                          <p:val>
                                            <p:strVal val="#ppt_w"/>
                                          </p:val>
                                        </p:tav>
                                        <p:tav tm="100000" fmla="">
                                          <p:val>
                                            <p:strVal val="#ppt_w"/>
                                          </p:val>
                                        </p:tav>
                                      </p:tavLst>
                                    </p:anim>
                                    <p:anim calcmode="lin" valueType="num">
                                      <p:cBhvr additive="base">
                                        <p:cTn id="28" dur="500" fill="hold"/>
                                        <p:tgtEl>
                                          <p:spTgt spid="9"/>
                                        </p:tgtEl>
                                        <p:attrNameLst>
                                          <p:attrName>ppt_h</p:attrName>
                                        </p:attrNameLst>
                                      </p:cBhvr>
                                      <p:tavLst>
                                        <p:tav tm="0" fmla="">
                                          <p:val>
                                            <p:fltVal val="0.000000"/>
                                          </p:val>
                                        </p:tav>
                                        <p:tav tm="100000" fmla="">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dissolve">
                                      <p:cBhvr>
                                        <p:cTn id="33" dur="500"/>
                                        <p:tgtEl>
                                          <p:spTgt spid="5"/>
                                        </p:tgtEl>
                                      </p:cBhvr>
                                    </p:animEffect>
                                  </p:childTnLst>
                                </p:cTn>
                              </p:par>
                              <p:par>
                                <p:cTn id="34" presetID="9" presetClass="entr" presetSubtype="0" fill="hold" grpId="1"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8" grpId="0"/>
      <p:bldP spid="9" grpId="0"/>
      <p:bldP spid="5" grpId="0"/>
      <p:bldP spid="5" grpId="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1"/>
          <p:cNvGrpSpPr/>
          <p:nvPr/>
        </p:nvGrpSpPr>
        <p:grpSpPr>
          <a:xfrm>
            <a:off x="331788" y="222250"/>
            <a:ext cx="2611755" cy="398780"/>
            <a:chOff x="331599" y="222348"/>
            <a:chExt cx="2612433"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2469521" cy="398840"/>
            </a:xfrm>
            <a:prstGeom prst="rect">
              <a:avLst/>
            </a:prstGeom>
            <a:noFill/>
            <a:ln w="9525">
              <a:noFill/>
            </a:ln>
          </p:spPr>
          <p:txBody>
            <a:bodyPr wrap="none">
              <a:spAutoFit/>
            </a:bodyPr>
            <a:p>
              <a:pPr eaLnBrk="1" hangingPunct="1"/>
              <a:r>
                <a:rPr lang="zh-CN" altLang="en-US" sz="2000" b="1" dirty="0">
                  <a:latin typeface="微软雅黑" panose="020B0503020204020204" pitchFamily="34" charset="-122"/>
                </a:rPr>
                <a:t>庞加莱猜想证明历程</a:t>
              </a:r>
              <a:endParaRPr lang="zh-CN" altLang="en-US" sz="2000" b="1" dirty="0">
                <a:latin typeface="微软雅黑" panose="020B0503020204020204" pitchFamily="34" charset="-122"/>
              </a:endParaRPr>
            </a:p>
          </p:txBody>
        </p:sp>
      </p:grpSp>
      <p:sp>
        <p:nvSpPr>
          <p:cNvPr id="2" name="文本框 1"/>
          <p:cNvSpPr txBox="1"/>
          <p:nvPr/>
        </p:nvSpPr>
        <p:spPr>
          <a:xfrm>
            <a:off x="782955" y="1025525"/>
            <a:ext cx="6152515" cy="922020"/>
          </a:xfrm>
          <a:prstGeom prst="rect">
            <a:avLst/>
          </a:prstGeom>
          <a:noFill/>
        </p:spPr>
        <p:txBody>
          <a:bodyPr wrap="square" rtlCol="0">
            <a:spAutoFit/>
          </a:bodyPr>
          <a:p>
            <a:pPr marL="285750" indent="-285750">
              <a:buFont typeface="Wingdings" panose="05000000000000000000" charset="0"/>
              <a:buChar char="Ø"/>
            </a:pPr>
            <a:r>
              <a:rPr lang="zh-CN" altLang="en-US"/>
              <a:t>提出猜想后，庞加莱一度认为自己已经证明了它。但没过多久便发现了错误。于是，拓扑学家们开始了证明它的努力。</a:t>
            </a:r>
            <a:endParaRPr lang="zh-CN" altLang="en-US"/>
          </a:p>
        </p:txBody>
      </p:sp>
      <p:sp>
        <p:nvSpPr>
          <p:cNvPr id="4" name="文本框 3"/>
          <p:cNvSpPr txBox="1"/>
          <p:nvPr/>
        </p:nvSpPr>
        <p:spPr>
          <a:xfrm>
            <a:off x="782955" y="2113915"/>
            <a:ext cx="6152515" cy="922020"/>
          </a:xfrm>
          <a:prstGeom prst="rect">
            <a:avLst/>
          </a:prstGeom>
          <a:noFill/>
        </p:spPr>
        <p:txBody>
          <a:bodyPr wrap="square" rtlCol="0">
            <a:spAutoFit/>
          </a:bodyPr>
          <a:p>
            <a:pPr marL="285750" indent="-285750">
              <a:buFont typeface="Wingdings" panose="05000000000000000000" charset="0"/>
              <a:buChar char="Ø"/>
            </a:pPr>
            <a:r>
              <a:rPr lang="zh-CN" altLang="en-US"/>
              <a:t>之后一直到</a:t>
            </a:r>
            <a:r>
              <a:rPr lang="en-US" altLang="zh-CN"/>
              <a:t>20</a:t>
            </a:r>
            <a:r>
              <a:rPr lang="zh-CN" altLang="en-US"/>
              <a:t>世纪</a:t>
            </a:r>
            <a:r>
              <a:rPr lang="en-US" altLang="zh-CN"/>
              <a:t>60</a:t>
            </a:r>
            <a:r>
              <a:rPr lang="zh-CN" altLang="en-US"/>
              <a:t>年代，怀特海、宾、哈肯、莫伊泽、帕帕奇拉克普罗斯等众多数学家尝试证明，但均以失败告终。</a:t>
            </a:r>
            <a:endParaRPr lang="zh-CN" altLang="en-US"/>
          </a:p>
        </p:txBody>
      </p:sp>
      <p:sp>
        <p:nvSpPr>
          <p:cNvPr id="5" name="文本框 4"/>
          <p:cNvSpPr txBox="1"/>
          <p:nvPr/>
        </p:nvSpPr>
        <p:spPr>
          <a:xfrm>
            <a:off x="782955" y="3201035"/>
            <a:ext cx="6152515" cy="922020"/>
          </a:xfrm>
          <a:prstGeom prst="rect">
            <a:avLst/>
          </a:prstGeom>
          <a:noFill/>
        </p:spPr>
        <p:txBody>
          <a:bodyPr wrap="square" rtlCol="0">
            <a:spAutoFit/>
          </a:bodyPr>
          <a:p>
            <a:pPr marL="285750" indent="-285750">
              <a:buFont typeface="Wingdings" panose="05000000000000000000" charset="0"/>
              <a:buChar char="Ø"/>
            </a:pPr>
            <a:r>
              <a:t>1961年的夏天，在基辅的非线性振动会议上，斯梅尔公布了自己对庞加莱猜想的五维空间和五维以上的证明，立时引起轰动。 斯梅尔由此获得1966年菲尔茨奖。</a:t>
            </a:r>
          </a:p>
        </p:txBody>
      </p:sp>
      <p:sp>
        <p:nvSpPr>
          <p:cNvPr id="6" name="文本框 5"/>
          <p:cNvSpPr txBox="1"/>
          <p:nvPr/>
        </p:nvSpPr>
        <p:spPr>
          <a:xfrm>
            <a:off x="782955" y="4288790"/>
            <a:ext cx="6152515" cy="922020"/>
          </a:xfrm>
          <a:prstGeom prst="rect">
            <a:avLst/>
          </a:prstGeom>
          <a:noFill/>
        </p:spPr>
        <p:txBody>
          <a:bodyPr wrap="square" rtlCol="0">
            <a:spAutoFit/>
          </a:bodyPr>
          <a:p>
            <a:pPr marL="285750" indent="-285750">
              <a:buFont typeface="Wingdings" panose="05000000000000000000" charset="0"/>
              <a:buChar char="Ø"/>
            </a:pPr>
            <a:r>
              <a:t>1983年，美国数学家福里德曼（Freedman）将证明又向前推动了一步。在唐纳森工作的基础上，他证出了四维空间中的庞加莱猜想，并因此获得菲尔茨奖。</a:t>
            </a:r>
          </a:p>
        </p:txBody>
      </p:sp>
      <p:sp>
        <p:nvSpPr>
          <p:cNvPr id="7" name="文本框 6"/>
          <p:cNvSpPr txBox="1"/>
          <p:nvPr/>
        </p:nvSpPr>
        <p:spPr>
          <a:xfrm>
            <a:off x="782955" y="5366385"/>
            <a:ext cx="6152515" cy="645160"/>
          </a:xfrm>
          <a:prstGeom prst="rect">
            <a:avLst/>
          </a:prstGeom>
          <a:noFill/>
        </p:spPr>
        <p:txBody>
          <a:bodyPr wrap="square" rtlCol="0">
            <a:spAutoFit/>
          </a:bodyPr>
          <a:p>
            <a:pPr marL="285750" indent="-285750">
              <a:buFont typeface="Wingdings" panose="05000000000000000000" charset="0"/>
              <a:buChar char="Ø"/>
            </a:pPr>
            <a:r>
              <a:t>瑟斯顿引入了几何结构的方法对三维流形进行切割，并因此获得了1983年的菲尔茨奖。</a:t>
            </a:r>
          </a:p>
        </p:txBody>
      </p:sp>
      <p:pic>
        <p:nvPicPr>
          <p:cNvPr id="8" name="图片 7" descr="文志英"/>
          <p:cNvPicPr>
            <a:picLocks noChangeAspect="1"/>
          </p:cNvPicPr>
          <p:nvPr/>
        </p:nvPicPr>
        <p:blipFill>
          <a:blip r:embed="rId1"/>
          <a:stretch>
            <a:fillRect/>
          </a:stretch>
        </p:blipFill>
        <p:spPr>
          <a:xfrm>
            <a:off x="8649970" y="1276350"/>
            <a:ext cx="2695575" cy="3934460"/>
          </a:xfrm>
          <a:prstGeom prst="rect">
            <a:avLst/>
          </a:prstGeom>
        </p:spPr>
      </p:pic>
      <p:sp>
        <p:nvSpPr>
          <p:cNvPr id="9" name="文本框 8"/>
          <p:cNvSpPr txBox="1"/>
          <p:nvPr/>
        </p:nvSpPr>
        <p:spPr>
          <a:xfrm>
            <a:off x="8811895" y="5366385"/>
            <a:ext cx="2371725" cy="521970"/>
          </a:xfrm>
          <a:prstGeom prst="rect">
            <a:avLst/>
          </a:prstGeom>
          <a:noFill/>
        </p:spPr>
        <p:txBody>
          <a:bodyPr wrap="square" rtlCol="0">
            <a:spAutoFit/>
          </a:bodyPr>
          <a:p>
            <a:pPr algn="ctr"/>
            <a:r>
              <a:rPr lang="zh-CN" altLang="en-US" sz="1400">
                <a:latin typeface="宋体" panose="02010600030101010101" pitchFamily="2" charset="-122"/>
                <a:ea typeface="宋体" panose="02010600030101010101" pitchFamily="2" charset="-122"/>
              </a:rPr>
              <a:t>前任清华大学数学系主任</a:t>
            </a:r>
            <a:endParaRPr lang="zh-CN" altLang="en-US" sz="1400">
              <a:latin typeface="宋体" panose="02010600030101010101" pitchFamily="2" charset="-122"/>
              <a:ea typeface="宋体" panose="02010600030101010101" pitchFamily="2" charset="-122"/>
            </a:endParaRPr>
          </a:p>
          <a:p>
            <a:pPr algn="ctr"/>
            <a:r>
              <a:rPr lang="zh-CN" altLang="en-US" sz="1400">
                <a:latin typeface="宋体" panose="02010600030101010101" pitchFamily="2" charset="-122"/>
                <a:ea typeface="宋体" panose="02010600030101010101" pitchFamily="2" charset="-122"/>
              </a:rPr>
              <a:t>文志英</a:t>
            </a:r>
            <a:endParaRPr lang="zh-CN" altLang="en-US" sz="1400">
              <a:latin typeface="宋体" panose="02010600030101010101" pitchFamily="2" charset="-122"/>
              <a:ea typeface="宋体" panose="02010600030101010101" pitchFamily="2" charset="-122"/>
            </a:endParaRPr>
          </a:p>
        </p:txBody>
      </p:sp>
      <p:sp>
        <p:nvSpPr>
          <p:cNvPr id="11" name="云形标注 10"/>
          <p:cNvSpPr/>
          <p:nvPr/>
        </p:nvSpPr>
        <p:spPr>
          <a:xfrm>
            <a:off x="6068695" y="-108585"/>
            <a:ext cx="4095750" cy="2494280"/>
          </a:xfrm>
          <a:prstGeom prst="cloudCallout">
            <a:avLst/>
          </a:prstGeom>
          <a:solidFill>
            <a:schemeClr val="accent3">
              <a:lumMod val="60000"/>
              <a:lumOff val="40000"/>
            </a:schemeClr>
          </a:solidFill>
          <a:scene3d>
            <a:camera prst="orthographicFront">
              <a:rot lat="0" lon="10800000" rev="0"/>
            </a:camera>
            <a:lightRig rig="threePt" dir="t"/>
          </a:scene3d>
          <a:sp3d z="6350"/>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r>
              <a:rPr lang="zh-CN" altLang="en-US"/>
              <a:t>就像费马大定理，当谷山志村猜想被证明后，尽管人们还看不到具体的前景，但所有的人心中都有数了。因为，一个可以解决问题的工具出现了。</a:t>
            </a: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par>
                                <p:cTn id="29" presetID="21" presetClass="entr" presetSubtype="1"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heel(1)">
                                      <p:cBhvr>
                                        <p:cTn id="31" dur="2000"/>
                                        <p:tgtEl>
                                          <p:spTgt spid="8"/>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heel(1)">
                                      <p:cBhvr>
                                        <p:cTn id="3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11"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1"/>
          <p:cNvGrpSpPr/>
          <p:nvPr/>
        </p:nvGrpSpPr>
        <p:grpSpPr>
          <a:xfrm>
            <a:off x="331788" y="222250"/>
            <a:ext cx="2611755" cy="398780"/>
            <a:chOff x="331599" y="222348"/>
            <a:chExt cx="2612433"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2469521" cy="398840"/>
            </a:xfrm>
            <a:prstGeom prst="rect">
              <a:avLst/>
            </a:prstGeom>
            <a:noFill/>
            <a:ln w="9525">
              <a:noFill/>
            </a:ln>
          </p:spPr>
          <p:txBody>
            <a:bodyPr wrap="none">
              <a:spAutoFit/>
            </a:bodyPr>
            <a:p>
              <a:pPr eaLnBrk="1" hangingPunct="1"/>
              <a:r>
                <a:rPr lang="zh-CN" altLang="en-US" sz="2000" b="1" dirty="0">
                  <a:latin typeface="微软雅黑" panose="020B0503020204020204" pitchFamily="34" charset="-122"/>
                </a:rPr>
                <a:t>庞加莱猜想证明历程</a:t>
              </a:r>
              <a:endParaRPr lang="zh-CN" altLang="en-US" sz="2000" b="1" dirty="0">
                <a:latin typeface="微软雅黑" panose="020B0503020204020204" pitchFamily="34" charset="-122"/>
              </a:endParaRPr>
            </a:p>
          </p:txBody>
        </p:sp>
      </p:grpSp>
      <p:sp>
        <p:nvSpPr>
          <p:cNvPr id="2" name="文本框 1"/>
          <p:cNvSpPr txBox="1"/>
          <p:nvPr/>
        </p:nvSpPr>
        <p:spPr>
          <a:xfrm>
            <a:off x="782955" y="1462405"/>
            <a:ext cx="6152515" cy="645160"/>
          </a:xfrm>
          <a:prstGeom prst="rect">
            <a:avLst/>
          </a:prstGeom>
          <a:noFill/>
        </p:spPr>
        <p:txBody>
          <a:bodyPr wrap="square" rtlCol="0">
            <a:spAutoFit/>
          </a:bodyPr>
          <a:p>
            <a:pPr marL="285750" indent="-285750">
              <a:buFont typeface="Wingdings" panose="05000000000000000000" charset="0"/>
              <a:buChar char="Ø"/>
            </a:pPr>
            <a:r>
              <a:rPr lang="zh-CN" altLang="en-US"/>
              <a:t>1980年，理查德·汉密尔顿在Ricci流方面取得重要突破，随后又在1993年发表了一篇关于理解奇点的重要论文。</a:t>
            </a:r>
            <a:endParaRPr lang="zh-CN" altLang="en-US"/>
          </a:p>
        </p:txBody>
      </p:sp>
      <p:sp>
        <p:nvSpPr>
          <p:cNvPr id="4" name="文本框 3"/>
          <p:cNvSpPr txBox="1"/>
          <p:nvPr/>
        </p:nvSpPr>
        <p:spPr>
          <a:xfrm>
            <a:off x="782955" y="3688715"/>
            <a:ext cx="6152515" cy="1476375"/>
          </a:xfrm>
          <a:prstGeom prst="rect">
            <a:avLst/>
          </a:prstGeom>
          <a:noFill/>
        </p:spPr>
        <p:txBody>
          <a:bodyPr wrap="square" rtlCol="0">
            <a:spAutoFit/>
          </a:bodyPr>
          <a:p>
            <a:pPr marL="285750" indent="-285750">
              <a:buFont typeface="Wingdings" panose="05000000000000000000" charset="0"/>
              <a:buChar char="Ø"/>
            </a:pPr>
            <a:r>
              <a:t>2000年5月24日，美国克雷数学研究所的科学顾问委员会把庞加莱猜想列为七个“千禧年大奖难题”之一。另外六个分别是：P对NP问题， 霍奇猜想， 黎曼假设，杨－米尔斯理论存在性与质量缺口，纳维-斯托克斯方程存在性与光滑性，BSD猜想。</a:t>
            </a:r>
          </a:p>
        </p:txBody>
      </p:sp>
      <p:pic>
        <p:nvPicPr>
          <p:cNvPr id="10" name="图片 9" descr="丘成桐"/>
          <p:cNvPicPr>
            <a:picLocks noChangeAspect="1"/>
          </p:cNvPicPr>
          <p:nvPr/>
        </p:nvPicPr>
        <p:blipFill>
          <a:blip r:embed="rId1"/>
          <a:stretch>
            <a:fillRect/>
          </a:stretch>
        </p:blipFill>
        <p:spPr>
          <a:xfrm>
            <a:off x="8580755" y="1462405"/>
            <a:ext cx="2949575" cy="3933190"/>
          </a:xfrm>
          <a:prstGeom prst="rect">
            <a:avLst/>
          </a:prstGeom>
        </p:spPr>
      </p:pic>
      <p:sp>
        <p:nvSpPr>
          <p:cNvPr id="12" name="云形标注 11"/>
          <p:cNvSpPr/>
          <p:nvPr/>
        </p:nvSpPr>
        <p:spPr>
          <a:xfrm>
            <a:off x="7186295" y="351155"/>
            <a:ext cx="2905125" cy="1816735"/>
          </a:xfrm>
          <a:prstGeom prst="cloudCallout">
            <a:avLst/>
          </a:prstGeom>
          <a:solidFill>
            <a:schemeClr val="accent3">
              <a:lumMod val="60000"/>
              <a:lumOff val="40000"/>
            </a:schemeClr>
          </a:solidFill>
          <a:scene3d>
            <a:camera prst="orthographicFront">
              <a:rot lat="0" lon="10800000" rev="0"/>
            </a:camera>
            <a:lightRig rig="threePt" dir="t"/>
          </a:scene3d>
          <a:sp3d z="6350"/>
        </p:spPr>
        <p:style>
          <a:lnRef idx="2">
            <a:schemeClr val="accent1">
              <a:shade val="50000"/>
            </a:schemeClr>
          </a:lnRef>
          <a:fillRef idx="1">
            <a:schemeClr val="accent1"/>
          </a:fillRef>
          <a:effectRef idx="0">
            <a:schemeClr val="accent1"/>
          </a:effectRef>
          <a:fontRef idx="minor">
            <a:schemeClr val="lt1"/>
          </a:fontRef>
        </p:style>
        <p:txBody>
          <a:bodyPr rtlCol="0" anchor="ctr">
            <a:flatTx/>
          </a:bodyPr>
          <a:p>
            <a:pPr algn="ctr"/>
            <a:r>
              <a:rPr lang="zh-CN" altLang="en-US"/>
              <a:t>解决庞加莱猜想的那一刻，就要到来了。</a:t>
            </a:r>
            <a:endParaRPr lang="zh-CN" altLang="en-US"/>
          </a:p>
        </p:txBody>
      </p:sp>
      <p:sp>
        <p:nvSpPr>
          <p:cNvPr id="13" name="文本框 12"/>
          <p:cNvSpPr txBox="1"/>
          <p:nvPr/>
        </p:nvSpPr>
        <p:spPr>
          <a:xfrm>
            <a:off x="9282430" y="5643245"/>
            <a:ext cx="1546225" cy="368300"/>
          </a:xfrm>
          <a:prstGeom prst="rect">
            <a:avLst/>
          </a:prstGeom>
          <a:noFill/>
        </p:spPr>
        <p:txBody>
          <a:bodyPr wrap="square" rtlCol="0">
            <a:spAutoFit/>
          </a:bodyPr>
          <a:p>
            <a:pPr algn="ctr"/>
            <a:r>
              <a:rPr lang="zh-CN" altLang="en-US"/>
              <a:t>丘成桐</a:t>
            </a:r>
            <a:endParaRPr lang="zh-CN" alt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2"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组合 1"/>
          <p:cNvGrpSpPr/>
          <p:nvPr/>
        </p:nvGrpSpPr>
        <p:grpSpPr>
          <a:xfrm>
            <a:off x="331788" y="222250"/>
            <a:ext cx="2611755" cy="398780"/>
            <a:chOff x="331599" y="222348"/>
            <a:chExt cx="2612433" cy="398840"/>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328" name="文本框 3"/>
            <p:cNvSpPr txBox="1"/>
            <p:nvPr/>
          </p:nvSpPr>
          <p:spPr>
            <a:xfrm>
              <a:off x="474511" y="222348"/>
              <a:ext cx="2469521" cy="398840"/>
            </a:xfrm>
            <a:prstGeom prst="rect">
              <a:avLst/>
            </a:prstGeom>
            <a:noFill/>
            <a:ln w="9525">
              <a:noFill/>
            </a:ln>
          </p:spPr>
          <p:txBody>
            <a:bodyPr wrap="none">
              <a:spAutoFit/>
            </a:bodyPr>
            <a:p>
              <a:pPr eaLnBrk="1" hangingPunct="1"/>
              <a:r>
                <a:rPr lang="zh-CN" altLang="en-US" sz="2000" b="1" dirty="0">
                  <a:latin typeface="微软雅黑" panose="020B0503020204020204" pitchFamily="34" charset="-122"/>
                </a:rPr>
                <a:t>庞加莱猜想证明历程</a:t>
              </a:r>
              <a:endParaRPr lang="zh-CN" altLang="en-US" sz="2000" b="1" dirty="0">
                <a:latin typeface="微软雅黑" panose="020B0503020204020204" pitchFamily="34" charset="-122"/>
              </a:endParaRPr>
            </a:p>
          </p:txBody>
        </p:sp>
      </p:grpSp>
      <p:sp>
        <p:nvSpPr>
          <p:cNvPr id="2" name="文本框 1"/>
          <p:cNvSpPr txBox="1"/>
          <p:nvPr/>
        </p:nvSpPr>
        <p:spPr>
          <a:xfrm>
            <a:off x="782955" y="1462405"/>
            <a:ext cx="6152515" cy="1198880"/>
          </a:xfrm>
          <a:prstGeom prst="rect">
            <a:avLst/>
          </a:prstGeom>
          <a:noFill/>
        </p:spPr>
        <p:txBody>
          <a:bodyPr wrap="square" rtlCol="0">
            <a:spAutoFit/>
          </a:bodyPr>
          <a:p>
            <a:pPr marL="285750" indent="-285750">
              <a:buFont typeface="Wingdings" panose="05000000000000000000" charset="0"/>
              <a:buChar char="Ø"/>
            </a:pPr>
            <a:r>
              <a:rPr lang="zh-CN" altLang="en-US"/>
              <a:t>在2002年11月和2003年7月之间，格里戈里·佩雷尔曼将3份关键论文的手稿粘贴到arXiv.org这个专门刊登数学和物理预印本论文的网站上，并用电邮通知了几位数学家，声称自己证明了几何化猜想。</a:t>
            </a:r>
            <a:endParaRPr lang="zh-CN" altLang="en-US"/>
          </a:p>
        </p:txBody>
      </p:sp>
      <p:sp>
        <p:nvSpPr>
          <p:cNvPr id="4" name="文本框 3"/>
          <p:cNvSpPr txBox="1"/>
          <p:nvPr/>
        </p:nvSpPr>
        <p:spPr>
          <a:xfrm>
            <a:off x="782955" y="3688715"/>
            <a:ext cx="6152515" cy="922020"/>
          </a:xfrm>
          <a:prstGeom prst="rect">
            <a:avLst/>
          </a:prstGeom>
          <a:noFill/>
        </p:spPr>
        <p:txBody>
          <a:bodyPr wrap="square" rtlCol="0">
            <a:spAutoFit/>
          </a:bodyPr>
          <a:p>
            <a:pPr marL="285750" indent="-285750">
              <a:buFont typeface="Wingdings" panose="05000000000000000000" charset="0"/>
              <a:buChar char="Ø"/>
            </a:pPr>
            <a:r>
              <a:t>2006年，在佩雷尔曼公布他的3篇文章中的第一篇之后近4年，专家们终于达成了共识：佩雷尔曼解决了这个学科最令人肃然起敬的问题之一。</a:t>
            </a:r>
          </a:p>
        </p:txBody>
      </p:sp>
      <p:pic>
        <p:nvPicPr>
          <p:cNvPr id="10" name="图片 9" descr="C:\Users\Asus-\Desktop\计算方法\庞加莱\佩雷尔曼.jpg佩雷尔曼"/>
          <p:cNvPicPr>
            <a:picLocks noChangeAspect="1"/>
          </p:cNvPicPr>
          <p:nvPr/>
        </p:nvPicPr>
        <p:blipFill>
          <a:blip r:embed="rId1"/>
          <a:srcRect/>
          <a:stretch>
            <a:fillRect/>
          </a:stretch>
        </p:blipFill>
        <p:spPr>
          <a:xfrm>
            <a:off x="8487410" y="1573530"/>
            <a:ext cx="3136265" cy="3502025"/>
          </a:xfrm>
          <a:prstGeom prst="rect">
            <a:avLst/>
          </a:prstGeom>
        </p:spPr>
      </p:pic>
      <p:sp>
        <p:nvSpPr>
          <p:cNvPr id="13" name="文本框 12"/>
          <p:cNvSpPr txBox="1"/>
          <p:nvPr/>
        </p:nvSpPr>
        <p:spPr>
          <a:xfrm>
            <a:off x="9282430" y="5643245"/>
            <a:ext cx="1546225" cy="368300"/>
          </a:xfrm>
          <a:prstGeom prst="rect">
            <a:avLst/>
          </a:prstGeom>
          <a:noFill/>
        </p:spPr>
        <p:txBody>
          <a:bodyPr wrap="square" rtlCol="0">
            <a:spAutoFit/>
          </a:bodyPr>
          <a:p>
            <a:pPr algn="ctr"/>
            <a:r>
              <a:rPr lang="zh-CN" altLang="en-US"/>
              <a:t>佩雷尔曼</a:t>
            </a:r>
            <a:endParaRPr lang="zh-CN" altLang="en-US"/>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图片 2"/>
          <p:cNvPicPr>
            <a:picLocks noChangeAspect="1"/>
          </p:cNvPicPr>
          <p:nvPr/>
        </p:nvPicPr>
        <p:blipFill>
          <a:blip r:embed="rId1"/>
          <a:stretch>
            <a:fillRect/>
          </a:stretch>
        </p:blipFill>
        <p:spPr>
          <a:xfrm>
            <a:off x="-14287" y="0"/>
            <a:ext cx="12201525" cy="6858000"/>
          </a:xfrm>
          <a:prstGeom prst="rect">
            <a:avLst/>
          </a:prstGeom>
          <a:noFill/>
          <a:ln w="9525">
            <a:noFill/>
          </a:ln>
        </p:spPr>
      </p:pic>
      <p:sp>
        <p:nvSpPr>
          <p:cNvPr id="4" name="矩形 3"/>
          <p:cNvSpPr/>
          <p:nvPr/>
        </p:nvSpPr>
        <p:spPr>
          <a:xfrm>
            <a:off x="4763" y="0"/>
            <a:ext cx="12192000" cy="6858000"/>
          </a:xfrm>
          <a:prstGeom prst="rect">
            <a:avLst/>
          </a:prstGeom>
          <a:solidFill>
            <a:srgbClr val="000E2A">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228" name="文本框 4"/>
          <p:cNvSpPr txBox="1"/>
          <p:nvPr/>
        </p:nvSpPr>
        <p:spPr>
          <a:xfrm>
            <a:off x="4464050" y="3184525"/>
            <a:ext cx="3263900" cy="1016000"/>
          </a:xfrm>
          <a:prstGeom prst="rect">
            <a:avLst/>
          </a:prstGeom>
          <a:noFill/>
          <a:ln w="9525">
            <a:noFill/>
          </a:ln>
        </p:spPr>
        <p:txBody>
          <a:bodyPr wrap="none">
            <a:spAutoFit/>
          </a:bodyPr>
          <a:p>
            <a:pPr algn="ctr" eaLnBrk="1" hangingPunct="1"/>
            <a:r>
              <a:rPr lang="zh-CN" altLang="en-US" sz="6000" dirty="0">
                <a:solidFill>
                  <a:schemeClr val="bg1"/>
                </a:solidFill>
                <a:latin typeface="方正正中黑_GBK" panose="02000000000000000000" pitchFamily="2" charset="-122"/>
                <a:ea typeface="方正正中黑_GBK" panose="02000000000000000000" pitchFamily="2" charset="-122"/>
              </a:rPr>
              <a:t>感谢大家</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
        <p:nvSpPr>
          <p:cNvPr id="6" name="矩形 5"/>
          <p:cNvSpPr/>
          <p:nvPr/>
        </p:nvSpPr>
        <p:spPr>
          <a:xfrm>
            <a:off x="4621213" y="4159250"/>
            <a:ext cx="2949575" cy="4635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lumMod val="75000"/>
                  </a:schemeClr>
                </a:solidFill>
                <a:effectLst/>
                <a:uLnTx/>
                <a:uFillTx/>
                <a:latin typeface="+mn-ea"/>
                <a:ea typeface="+mn-ea"/>
                <a:cs typeface="+mn-cs"/>
                <a:sym typeface="+mn-ea"/>
              </a:rPr>
              <a:t>THANK YOU</a:t>
            </a:r>
            <a:endParaRPr kumimoji="0" lang="zh-CN" altLang="en-US" sz="1400" b="0" i="0" u="none" strike="noStrike" kern="1200" cap="none" spc="0" normalizeH="0" baseline="0" noProof="0" dirty="0">
              <a:ln>
                <a:noFill/>
              </a:ln>
              <a:solidFill>
                <a:schemeClr val="bg1">
                  <a:lumMod val="75000"/>
                </a:schemeClr>
              </a:solidFill>
              <a:effectLst/>
              <a:uLnTx/>
              <a:uFillTx/>
              <a:latin typeface="+mn-ea"/>
              <a:ea typeface="+mn-ea"/>
              <a:cs typeface="+mn-cs"/>
              <a:sym typeface="+mn-ea"/>
            </a:endParaRPr>
          </a:p>
        </p:txBody>
      </p:sp>
      <p:sp>
        <p:nvSpPr>
          <p:cNvPr id="7" name="椭圆 6"/>
          <p:cNvSpPr/>
          <p:nvPr/>
        </p:nvSpPr>
        <p:spPr>
          <a:xfrm>
            <a:off x="5495925" y="1700213"/>
            <a:ext cx="1190625" cy="119062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231" name="Freeform 33"/>
          <p:cNvSpPr>
            <a:spLocks noEditPoints="1"/>
          </p:cNvSpPr>
          <p:nvPr/>
        </p:nvSpPr>
        <p:spPr>
          <a:xfrm>
            <a:off x="5868988" y="1924050"/>
            <a:ext cx="444500" cy="742950"/>
          </a:xfrm>
          <a:custGeom>
            <a:avLst/>
            <a:gdLst/>
            <a:ahLst/>
            <a:cxnLst>
              <a:cxn ang="0">
                <a:pos x="378157" y="70090"/>
              </a:cxn>
              <a:cxn ang="0">
                <a:pos x="411328" y="357457"/>
              </a:cxn>
              <a:cxn ang="0">
                <a:pos x="338351" y="455583"/>
              </a:cxn>
              <a:cxn ang="0">
                <a:pos x="364888" y="455583"/>
              </a:cxn>
              <a:cxn ang="0">
                <a:pos x="378157" y="511654"/>
              </a:cxn>
              <a:cxn ang="0">
                <a:pos x="371522" y="553708"/>
              </a:cxn>
              <a:cxn ang="0">
                <a:pos x="378157" y="602771"/>
              </a:cxn>
              <a:cxn ang="0">
                <a:pos x="364888" y="651833"/>
              </a:cxn>
              <a:cxn ang="0">
                <a:pos x="99515" y="679869"/>
              </a:cxn>
              <a:cxn ang="0">
                <a:pos x="79612" y="658842"/>
              </a:cxn>
              <a:cxn ang="0">
                <a:pos x="79612" y="581744"/>
              </a:cxn>
              <a:cxn ang="0">
                <a:pos x="79612" y="574735"/>
              </a:cxn>
              <a:cxn ang="0">
                <a:pos x="79612" y="497636"/>
              </a:cxn>
              <a:cxn ang="0">
                <a:pos x="92881" y="483618"/>
              </a:cxn>
              <a:cxn ang="0">
                <a:pos x="106149" y="434556"/>
              </a:cxn>
              <a:cxn ang="0">
                <a:pos x="0" y="238305"/>
              </a:cxn>
              <a:cxn ang="0">
                <a:pos x="218933" y="0"/>
              </a:cxn>
              <a:cxn ang="0">
                <a:pos x="185761" y="280358"/>
              </a:cxn>
              <a:cxn ang="0">
                <a:pos x="199030" y="273350"/>
              </a:cxn>
              <a:cxn ang="0">
                <a:pos x="218933" y="287367"/>
              </a:cxn>
              <a:cxn ang="0">
                <a:pos x="238836" y="273350"/>
              </a:cxn>
              <a:cxn ang="0">
                <a:pos x="258739" y="287367"/>
              </a:cxn>
              <a:cxn ang="0">
                <a:pos x="285276" y="266341"/>
              </a:cxn>
              <a:cxn ang="0">
                <a:pos x="258739" y="357457"/>
              </a:cxn>
              <a:cxn ang="0">
                <a:pos x="291910" y="462592"/>
              </a:cxn>
              <a:cxn ang="0">
                <a:pos x="291910" y="406520"/>
              </a:cxn>
              <a:cxn ang="0">
                <a:pos x="371522" y="329421"/>
              </a:cxn>
              <a:cxn ang="0">
                <a:pos x="344985" y="105134"/>
              </a:cxn>
              <a:cxn ang="0">
                <a:pos x="92881" y="105134"/>
              </a:cxn>
              <a:cxn ang="0">
                <a:pos x="72978" y="329421"/>
              </a:cxn>
              <a:cxn ang="0">
                <a:pos x="152590" y="406520"/>
              </a:cxn>
              <a:cxn ang="0">
                <a:pos x="152590" y="469600"/>
              </a:cxn>
              <a:cxn ang="0">
                <a:pos x="192396" y="357457"/>
              </a:cxn>
              <a:cxn ang="0">
                <a:pos x="165858" y="266341"/>
              </a:cxn>
              <a:cxn ang="0">
                <a:pos x="265373" y="294376"/>
              </a:cxn>
              <a:cxn ang="0">
                <a:pos x="238836" y="287367"/>
              </a:cxn>
              <a:cxn ang="0">
                <a:pos x="199030" y="287367"/>
              </a:cxn>
              <a:cxn ang="0">
                <a:pos x="179127" y="294376"/>
              </a:cxn>
              <a:cxn ang="0">
                <a:pos x="212299" y="350448"/>
              </a:cxn>
              <a:cxn ang="0">
                <a:pos x="212299" y="469600"/>
              </a:cxn>
              <a:cxn ang="0">
                <a:pos x="232201" y="357457"/>
              </a:cxn>
              <a:cxn ang="0">
                <a:pos x="232201" y="350448"/>
              </a:cxn>
              <a:cxn ang="0">
                <a:pos x="285276" y="672860"/>
              </a:cxn>
              <a:cxn ang="0">
                <a:pos x="225567" y="742950"/>
              </a:cxn>
              <a:cxn ang="0">
                <a:pos x="285276" y="672860"/>
              </a:cxn>
              <a:cxn ang="0">
                <a:pos x="112784" y="616789"/>
              </a:cxn>
              <a:cxn ang="0">
                <a:pos x="112784" y="623798"/>
              </a:cxn>
              <a:cxn ang="0">
                <a:pos x="331716" y="602771"/>
              </a:cxn>
              <a:cxn ang="0">
                <a:pos x="331716" y="511654"/>
              </a:cxn>
              <a:cxn ang="0">
                <a:pos x="112784" y="532681"/>
              </a:cxn>
              <a:cxn ang="0">
                <a:pos x="331716" y="518663"/>
              </a:cxn>
              <a:cxn ang="0">
                <a:pos x="331716" y="511654"/>
              </a:cxn>
            </a:cxnLst>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alpha val="100000"/>
            </a:schemeClr>
          </a:solidFill>
          <a:ln w="9525">
            <a:noFill/>
          </a:ln>
        </p:spPr>
        <p:txBody>
          <a:bodyPr/>
          <a:p>
            <a:endParaRPr lang="zh-CN" altLang="en-US"/>
          </a:p>
        </p:txBody>
      </p:sp>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200015" y="-251142"/>
            <a:ext cx="1404938" cy="3938588"/>
          </a:xfrm>
          <a:prstGeom prst="rect">
            <a:avLst/>
          </a:prstGeom>
          <a:noFill/>
        </p:spPr>
        <p:txBody>
          <a:bodyPr wrap="none">
            <a:spAutoFit/>
          </a:bodyPr>
          <a:lstStyle/>
          <a:p>
            <a:pPr marR="0" algn="ctr" defTabSz="914400" eaLnBrk="1" fontAlgn="auto" hangingPunct="1">
              <a:spcBef>
                <a:spcPts val="0"/>
              </a:spcBef>
              <a:spcAft>
                <a:spcPts val="0"/>
              </a:spcAft>
              <a:buClrTx/>
              <a:buSzTx/>
              <a:buFontTx/>
              <a:defRPr/>
            </a:pPr>
            <a:r>
              <a:rPr kumimoji="0" lang="en-US" altLang="zh-CN" sz="25000" kern="1200" cap="none" spc="0" normalizeH="0" baseline="0" noProof="0" dirty="0">
                <a:solidFill>
                  <a:schemeClr val="accent3"/>
                </a:solidFill>
                <a:latin typeface="Impact" panose="020B0806030902050204" pitchFamily="34" charset="0"/>
                <a:ea typeface="+mn-ea"/>
                <a:cs typeface="+mn-cs"/>
                <a:sym typeface="+mn-ea"/>
              </a:rPr>
              <a:t>1</a:t>
            </a:r>
            <a:endParaRPr kumimoji="0" lang="zh-CN" altLang="en-US" sz="25000" kern="1200" cap="none" spc="0" normalizeH="0" baseline="0" noProof="0" dirty="0">
              <a:solidFill>
                <a:schemeClr val="accent3"/>
              </a:solidFill>
              <a:latin typeface="Impact" panose="020B0806030902050204" pitchFamily="34" charset="0"/>
              <a:ea typeface="+mn-ea"/>
              <a:cs typeface="+mn-cs"/>
              <a:sym typeface="+mn-ea"/>
            </a:endParaRPr>
          </a:p>
        </p:txBody>
      </p:sp>
      <p:sp>
        <p:nvSpPr>
          <p:cNvPr id="3" name="任意多边形 2"/>
          <p:cNvSpPr/>
          <p:nvPr/>
        </p:nvSpPr>
        <p:spPr>
          <a:xfrm>
            <a:off x="0" y="29210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3330575"/>
            <a:ext cx="12192000" cy="3527425"/>
          </a:xfrm>
          <a:custGeom>
            <a:avLst/>
            <a:gdLst>
              <a:gd name="connsiteX0" fmla="*/ 0 w 12192001"/>
              <a:gd name="connsiteY0" fmla="*/ 0 h 3527762"/>
              <a:gd name="connsiteX1" fmla="*/ 5436627 w 12192001"/>
              <a:gd name="connsiteY1" fmla="*/ 0 h 3527762"/>
              <a:gd name="connsiteX2" fmla="*/ 5525442 w 12192001"/>
              <a:gd name="connsiteY2" fmla="*/ 7837 h 3527762"/>
              <a:gd name="connsiteX3" fmla="*/ 6091203 w 12192001"/>
              <a:gd name="connsiteY3" fmla="*/ 559628 h 3527762"/>
              <a:gd name="connsiteX4" fmla="*/ 6096240 w 12192001"/>
              <a:gd name="connsiteY4" fmla="*/ 609600 h 3527762"/>
              <a:gd name="connsiteX5" fmla="*/ 6114806 w 12192001"/>
              <a:gd name="connsiteY5" fmla="*/ 609600 h 3527762"/>
              <a:gd name="connsiteX6" fmla="*/ 6119843 w 12192001"/>
              <a:gd name="connsiteY6" fmla="*/ 559628 h 3527762"/>
              <a:gd name="connsiteX7" fmla="*/ 6685605 w 12192001"/>
              <a:gd name="connsiteY7" fmla="*/ 7837 h 3527762"/>
              <a:gd name="connsiteX8" fmla="*/ 6774420 w 12192001"/>
              <a:gd name="connsiteY8" fmla="*/ 0 h 3527762"/>
              <a:gd name="connsiteX9" fmla="*/ 12192001 w 12192001"/>
              <a:gd name="connsiteY9" fmla="*/ 0 h 3527762"/>
              <a:gd name="connsiteX10" fmla="*/ 12192001 w 12192001"/>
              <a:gd name="connsiteY10" fmla="*/ 1841837 h 3527762"/>
              <a:gd name="connsiteX11" fmla="*/ 12192001 w 12192001"/>
              <a:gd name="connsiteY11" fmla="*/ 2070437 h 3527762"/>
              <a:gd name="connsiteX12" fmla="*/ 12192001 w 12192001"/>
              <a:gd name="connsiteY12" fmla="*/ 3527762 h 3527762"/>
              <a:gd name="connsiteX13" fmla="*/ 0 w 12192001"/>
              <a:gd name="connsiteY13" fmla="*/ 3527762 h 3527762"/>
              <a:gd name="connsiteX14" fmla="*/ 0 w 12192001"/>
              <a:gd name="connsiteY14" fmla="*/ 2070437 h 3527762"/>
              <a:gd name="connsiteX15" fmla="*/ 0 w 12192001"/>
              <a:gd name="connsiteY15" fmla="*/ 1841837 h 352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527762">
                <a:moveTo>
                  <a:pt x="0" y="0"/>
                </a:moveTo>
                <a:lnTo>
                  <a:pt x="5436627" y="0"/>
                </a:lnTo>
                <a:lnTo>
                  <a:pt x="5525442" y="7837"/>
                </a:lnTo>
                <a:cubicBezTo>
                  <a:pt x="5808923" y="58474"/>
                  <a:pt x="6033695" y="278587"/>
                  <a:pt x="6091203" y="559628"/>
                </a:cubicBezTo>
                <a:lnTo>
                  <a:pt x="6096240" y="609600"/>
                </a:lnTo>
                <a:lnTo>
                  <a:pt x="6114806" y="609600"/>
                </a:lnTo>
                <a:lnTo>
                  <a:pt x="6119843" y="559628"/>
                </a:lnTo>
                <a:cubicBezTo>
                  <a:pt x="6177352" y="278587"/>
                  <a:pt x="6402122" y="58474"/>
                  <a:pt x="6685605" y="7837"/>
                </a:cubicBezTo>
                <a:lnTo>
                  <a:pt x="6774420" y="0"/>
                </a:lnTo>
                <a:lnTo>
                  <a:pt x="12192001" y="0"/>
                </a:lnTo>
                <a:lnTo>
                  <a:pt x="12192001" y="1841837"/>
                </a:lnTo>
                <a:lnTo>
                  <a:pt x="12192001" y="2070437"/>
                </a:lnTo>
                <a:lnTo>
                  <a:pt x="12192001" y="3527762"/>
                </a:lnTo>
                <a:lnTo>
                  <a:pt x="0" y="3527762"/>
                </a:lnTo>
                <a:lnTo>
                  <a:pt x="0" y="2070437"/>
                </a:lnTo>
                <a:lnTo>
                  <a:pt x="0" y="18418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21" name="文本框 6"/>
          <p:cNvSpPr txBox="1"/>
          <p:nvPr/>
        </p:nvSpPr>
        <p:spPr>
          <a:xfrm>
            <a:off x="2956560" y="4216083"/>
            <a:ext cx="6278880" cy="1014730"/>
          </a:xfrm>
          <a:prstGeom prst="rect">
            <a:avLst/>
          </a:prstGeom>
          <a:noFill/>
          <a:ln w="9525">
            <a:noFill/>
          </a:ln>
        </p:spPr>
        <p:txBody>
          <a:bodyPr wrap="none">
            <a:spAutoFit/>
          </a:bodyPr>
          <a:lstStyle/>
          <a:p>
            <a:pPr algn="ctr" eaLnBrk="1" hangingPunct="1"/>
            <a:r>
              <a:rPr lang="zh-CN" altLang="en-US" sz="6000" dirty="0">
                <a:solidFill>
                  <a:schemeClr val="bg1"/>
                </a:solidFill>
                <a:latin typeface="微软雅黑" panose="020B0503020204020204" pitchFamily="34" charset="-122"/>
                <a:sym typeface="+mn-ea"/>
              </a:rPr>
              <a:t>庞加莱</a:t>
            </a:r>
            <a:r>
              <a:rPr lang="zh-CN" altLang="en-US" sz="6000" dirty="0">
                <a:solidFill>
                  <a:schemeClr val="bg1"/>
                </a:solidFill>
                <a:latin typeface="微软雅黑" panose="020B0503020204020204" pitchFamily="34" charset="-122"/>
              </a:rPr>
              <a:t>的生平经历</a:t>
            </a:r>
            <a:endParaRPr lang="zh-CN" altLang="en-US" sz="6000" dirty="0">
              <a:solidFill>
                <a:schemeClr val="bg1"/>
              </a:solidFill>
              <a:latin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0" nodeType="withEffect">
                                  <p:stCondLst>
                                    <p:cond delay="0"/>
                                  </p:stCondLst>
                                  <p:iterate type="lt">
                                    <p:tmPct val="10000"/>
                                  </p:iterate>
                                  <p:childTnLst>
                                    <p:animScale>
                                      <p:cBhvr>
                                        <p:cTn id="6" dur="188" fill="hold">
                                          <p:stCondLst>
                                            <p:cond delay="0"/>
                                          </p:stCondLst>
                                        </p:cTn>
                                        <p:tgtEl>
                                          <p:spTgt spid="9221"/>
                                        </p:tgtEl>
                                      </p:cBhvr>
                                      <p:from x="100000" y="100000"/>
                                      <p:to x="140000" y="60000"/>
                                    </p:animScale>
                                    <p:animScale>
                                      <p:cBhvr>
                                        <p:cTn id="7" dur="62" fill="hold">
                                          <p:stCondLst>
                                            <p:cond delay="188"/>
                                          </p:stCondLst>
                                        </p:cTn>
                                        <p:tgtEl>
                                          <p:spTgt spid="9221"/>
                                        </p:tgtEl>
                                      </p:cBhvr>
                                      <p:from x="140000" y="60000"/>
                                      <p:to x="80000" y="120000"/>
                                    </p:animScale>
                                    <p:animScale>
                                      <p:cBhvr>
                                        <p:cTn id="8" dur="188" fill="hold">
                                          <p:stCondLst>
                                            <p:cond delay="250"/>
                                          </p:stCondLst>
                                        </p:cTn>
                                        <p:tgtEl>
                                          <p:spTgt spid="9221"/>
                                        </p:tgtEl>
                                      </p:cBhvr>
                                      <p:from x="80000" y="120000"/>
                                      <p:to x="120000" y="80000"/>
                                    </p:animScale>
                                    <p:animScale>
                                      <p:cBhvr>
                                        <p:cTn id="9" dur="188" fill="hold">
                                          <p:stCondLst>
                                            <p:cond delay="437"/>
                                          </p:stCondLst>
                                        </p:cTn>
                                        <p:tgtEl>
                                          <p:spTgt spid="9221"/>
                                        </p:tgtEl>
                                      </p:cBhvr>
                                      <p:from x="120000" y="80000"/>
                                      <p:to x="90000" y="110000"/>
                                    </p:animScale>
                                    <p:animScale>
                                      <p:cBhvr>
                                        <p:cTn id="10" dur="188" fill="hold">
                                          <p:stCondLst>
                                            <p:cond delay="625"/>
                                          </p:stCondLst>
                                        </p:cTn>
                                        <p:tgtEl>
                                          <p:spTgt spid="9221"/>
                                        </p:tgtEl>
                                      </p:cBhvr>
                                      <p:from x="90000" y="110000"/>
                                      <p:to x="105000" y="95000"/>
                                    </p:animScale>
                                    <p:animScale>
                                      <p:cBhvr>
                                        <p:cTn id="11" dur="188" fill="hold">
                                          <p:stCondLst>
                                            <p:cond delay="812"/>
                                          </p:stCondLst>
                                        </p:cTn>
                                        <p:tgtEl>
                                          <p:spTgt spid="9221"/>
                                        </p:tgtEl>
                                      </p:cBhvr>
                                      <p:from x="105000" y="95000"/>
                                      <p:to x="100000" y="100000"/>
                                    </p:animScale>
                                  </p:childTnLst>
                                </p:cTn>
                              </p:par>
                              <p:par>
                                <p:cTn id="12" presetID="3" presetClass="emph" presetSubtype="2" fill="hold" grpId="0" nodeType="withEffect">
                                  <p:stCondLst>
                                    <p:cond delay="0"/>
                                  </p:stCondLst>
                                  <p:childTnLst>
                                    <p:animClr clrSpc="rgb" dir="cw">
                                      <p:cBhvr override="childStyle">
                                        <p:cTn id="13" dur="500" fill="hold"/>
                                        <p:tgtEl>
                                          <p:spTgt spid="10"/>
                                        </p:tgtEl>
                                        <p:attrNameLst>
                                          <p:attrName>style.color</p:attrName>
                                        </p:attrNameLst>
                                      </p:cBhvr>
                                      <p:to>
                                        <a:schemeClr val="accent2"/>
                                      </p:to>
                                    </p:animClr>
                                  </p:childTnLst>
                                </p:cTn>
                              </p:par>
                              <p:par>
                                <p:cTn id="14" presetID="3" presetClass="emph" presetSubtype="2" fill="hold" grpId="1" nodeType="withEffect">
                                  <p:stCondLst>
                                    <p:cond delay="0"/>
                                  </p:stCondLst>
                                  <p:childTnLst>
                                    <p:animClr clrSpc="rgb" dir="cw">
                                      <p:cBhvr override="childStyle">
                                        <p:cTn id="15" dur="500" fill="hold"/>
                                        <p:tgtEl>
                                          <p:spTgt spid="10"/>
                                        </p:tgtEl>
                                        <p:attrNameLst>
                                          <p:attrName>style.color</p:attrName>
                                        </p:attrNameLst>
                                      </p:cBhvr>
                                      <p:to>
                                        <a:srgbClr val="92D05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92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手动输入 19"/>
          <p:cNvSpPr/>
          <p:nvPr/>
        </p:nvSpPr>
        <p:spPr>
          <a:xfrm rot="16200000" flipH="1">
            <a:off x="6311900" y="989013"/>
            <a:ext cx="6869113" cy="489108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16"/>
              <a:gd name="connsiteY0-2" fmla="*/ 17444 h 25444"/>
              <a:gd name="connsiteX1-3" fmla="*/ 10016 w 10016"/>
              <a:gd name="connsiteY1-4" fmla="*/ 0 h 25444"/>
              <a:gd name="connsiteX2-5" fmla="*/ 10000 w 10016"/>
              <a:gd name="connsiteY2-6" fmla="*/ 25444 h 25444"/>
              <a:gd name="connsiteX3-7" fmla="*/ 0 w 10016"/>
              <a:gd name="connsiteY3-8" fmla="*/ 25444 h 25444"/>
              <a:gd name="connsiteX4-9" fmla="*/ 0 w 10016"/>
              <a:gd name="connsiteY4-10" fmla="*/ 17444 h 25444"/>
              <a:gd name="connsiteX0-11" fmla="*/ 0 w 10016"/>
              <a:gd name="connsiteY0-12" fmla="*/ 17555 h 25555"/>
              <a:gd name="connsiteX1-13" fmla="*/ 10016 w 10016"/>
              <a:gd name="connsiteY1-14" fmla="*/ 0 h 25555"/>
              <a:gd name="connsiteX2-15" fmla="*/ 10000 w 10016"/>
              <a:gd name="connsiteY2-16" fmla="*/ 25555 h 25555"/>
              <a:gd name="connsiteX3-17" fmla="*/ 0 w 10016"/>
              <a:gd name="connsiteY3-18" fmla="*/ 25555 h 25555"/>
              <a:gd name="connsiteX4-19" fmla="*/ 0 w 10016"/>
              <a:gd name="connsiteY4-20" fmla="*/ 17555 h 255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6" h="25555">
                <a:moveTo>
                  <a:pt x="0" y="17555"/>
                </a:moveTo>
                <a:lnTo>
                  <a:pt x="10016" y="0"/>
                </a:lnTo>
                <a:cubicBezTo>
                  <a:pt x="10011" y="8481"/>
                  <a:pt x="10005" y="17074"/>
                  <a:pt x="10000" y="25555"/>
                </a:cubicBezTo>
                <a:lnTo>
                  <a:pt x="0" y="25555"/>
                </a:lnTo>
                <a:lnTo>
                  <a:pt x="0" y="1755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9" name="文本框 18"/>
          <p:cNvSpPr txBox="1"/>
          <p:nvPr/>
        </p:nvSpPr>
        <p:spPr>
          <a:xfrm>
            <a:off x="765017" y="800285"/>
            <a:ext cx="3416935" cy="3914726"/>
          </a:xfrm>
          <a:prstGeom prst="rect">
            <a:avLst/>
          </a:prstGeom>
          <a:noFill/>
          <a:ln w="9525">
            <a:noFill/>
          </a:ln>
        </p:spPr>
        <p:txBody>
          <a:bodyPr wrap="square" lIns="0" rIns="0">
            <a:spAutoFit/>
          </a:bodyPr>
          <a:lstStyle/>
          <a:p>
            <a:pPr algn="just" eaLnBrk="1" hangingPunct="1">
              <a:lnSpc>
                <a:spcPct val="150000"/>
              </a:lnSpc>
              <a:spcAft>
                <a:spcPts val="600"/>
              </a:spcAft>
            </a:pPr>
            <a:r>
              <a:rPr lang="zh-CN" altLang="en-US" sz="2400" dirty="0"/>
              <a:t>亨利</a:t>
            </a:r>
            <a:r>
              <a:rPr lang="en-US" altLang="zh-CN" sz="2400" dirty="0"/>
              <a:t>·</a:t>
            </a:r>
            <a:r>
              <a:rPr lang="zh-CN" altLang="en-US" sz="2400" dirty="0"/>
              <a:t>庞加莱</a:t>
            </a:r>
            <a:r>
              <a:rPr lang="zh-CN" altLang="en-US" sz="2400" baseline="30000" dirty="0"/>
              <a:t> </a:t>
            </a:r>
            <a:r>
              <a:rPr lang="en-US" altLang="zh-CN" sz="2400" baseline="30000" dirty="0"/>
              <a:t>[1]</a:t>
            </a:r>
            <a:r>
              <a:rPr lang="zh-CN" altLang="en-US" sz="2400" dirty="0"/>
              <a:t>  </a:t>
            </a:r>
            <a:r>
              <a:rPr lang="en-US" altLang="zh-CN" sz="2400" dirty="0"/>
              <a:t>(Jules Henri </a:t>
            </a:r>
            <a:r>
              <a:rPr lang="en-US" altLang="zh-CN" sz="2400" dirty="0" err="1"/>
              <a:t>Poincaré</a:t>
            </a:r>
            <a:r>
              <a:rPr lang="zh-CN" altLang="en-US" sz="2400" dirty="0"/>
              <a:t>，</a:t>
            </a:r>
            <a:r>
              <a:rPr lang="en-US" altLang="zh-CN" sz="2400" dirty="0"/>
              <a:t>1854</a:t>
            </a:r>
            <a:r>
              <a:rPr lang="zh-CN" altLang="en-US" sz="2400" dirty="0"/>
              <a:t>年</a:t>
            </a:r>
            <a:r>
              <a:rPr lang="en-US" altLang="zh-CN" sz="2400" dirty="0"/>
              <a:t>4</a:t>
            </a:r>
            <a:r>
              <a:rPr lang="zh-CN" altLang="en-US" sz="2400" dirty="0"/>
              <a:t>月</a:t>
            </a:r>
            <a:r>
              <a:rPr lang="en-US" altLang="zh-CN" sz="2400" dirty="0"/>
              <a:t>29</a:t>
            </a:r>
            <a:r>
              <a:rPr lang="zh-CN" altLang="en-US" sz="2400" dirty="0"/>
              <a:t>日</a:t>
            </a:r>
            <a:r>
              <a:rPr lang="en-US" altLang="zh-CN" sz="2400" dirty="0"/>
              <a:t>—1912</a:t>
            </a:r>
            <a:r>
              <a:rPr lang="zh-CN" altLang="en-US" sz="2400" dirty="0"/>
              <a:t>年</a:t>
            </a:r>
            <a:r>
              <a:rPr lang="en-US" altLang="zh-CN" sz="2400" dirty="0"/>
              <a:t>7</a:t>
            </a:r>
            <a:r>
              <a:rPr lang="zh-CN" altLang="en-US" sz="2400" dirty="0"/>
              <a:t>月</a:t>
            </a:r>
            <a:r>
              <a:rPr lang="en-US" altLang="zh-CN" sz="2400" dirty="0"/>
              <a:t>17</a:t>
            </a:r>
            <a:r>
              <a:rPr lang="zh-CN" altLang="en-US" sz="2400" dirty="0"/>
              <a:t>日</a:t>
            </a:r>
            <a:r>
              <a:rPr lang="en-US" altLang="zh-CN" sz="2400" dirty="0"/>
              <a:t>)</a:t>
            </a:r>
            <a:r>
              <a:rPr lang="zh-CN" altLang="en-US" sz="2400" dirty="0"/>
              <a:t>，法国数学家、天体力学家、数学物理学家、科学哲学家，</a:t>
            </a:r>
            <a:r>
              <a:rPr lang="en-US" altLang="zh-CN" sz="2400" dirty="0"/>
              <a:t>1854</a:t>
            </a:r>
            <a:r>
              <a:rPr lang="zh-CN" altLang="en-US" sz="2400" dirty="0"/>
              <a:t>年</a:t>
            </a:r>
            <a:r>
              <a:rPr lang="en-US" altLang="zh-CN" sz="2400" dirty="0"/>
              <a:t>4</a:t>
            </a:r>
            <a:r>
              <a:rPr lang="zh-CN" altLang="en-US" sz="2400" dirty="0"/>
              <a:t>月</a:t>
            </a:r>
            <a:r>
              <a:rPr lang="en-US" altLang="zh-CN" sz="2400" dirty="0"/>
              <a:t>29</a:t>
            </a:r>
            <a:r>
              <a:rPr lang="zh-CN" altLang="en-US" sz="2400" dirty="0"/>
              <a:t>日生于法国</a:t>
            </a:r>
            <a:r>
              <a:rPr lang="zh-CN" altLang="en-US" sz="2400" dirty="0">
                <a:hlinkClick r:id="rId1"/>
              </a:rPr>
              <a:t>南锡</a:t>
            </a:r>
            <a:r>
              <a:rPr lang="zh-CN" altLang="en-US" sz="2400" dirty="0"/>
              <a:t>。</a:t>
            </a:r>
            <a:endParaRPr lang="zh-CN" altLang="en-US" sz="2400" dirty="0">
              <a:solidFill>
                <a:srgbClr val="404040"/>
              </a:solidFill>
              <a:latin typeface="华文楷体" panose="02010600040101010101" charset="-122"/>
              <a:ea typeface="华文楷体" panose="02010600040101010101" charset="-122"/>
              <a:cs typeface="华文楷体" panose="02010600040101010101" charset="-122"/>
            </a:endParaRPr>
          </a:p>
        </p:txBody>
      </p:sp>
      <p:grpSp>
        <p:nvGrpSpPr>
          <p:cNvPr id="11273" name="组合 22"/>
          <p:cNvGrpSpPr/>
          <p:nvPr/>
        </p:nvGrpSpPr>
        <p:grpSpPr>
          <a:xfrm>
            <a:off x="5778500" y="417513"/>
            <a:ext cx="1550988" cy="2135187"/>
            <a:chOff x="5779130" y="417640"/>
            <a:chExt cx="1550333" cy="2135245"/>
          </a:xfrm>
        </p:grpSpPr>
        <p:sp>
          <p:nvSpPr>
            <p:cNvPr id="24" name="椭圆形标注 23"/>
            <p:cNvSpPr/>
            <p:nvPr/>
          </p:nvSpPr>
          <p:spPr>
            <a:xfrm>
              <a:off x="5779130" y="417640"/>
              <a:ext cx="974313" cy="955701"/>
            </a:xfrm>
            <a:prstGeom prst="wedgeEllipseCallout">
              <a:avLst>
                <a:gd name="adj1" fmla="val 29987"/>
                <a:gd name="adj2" fmla="val 622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椭圆形标注 24"/>
            <p:cNvSpPr/>
            <p:nvPr/>
          </p:nvSpPr>
          <p:spPr>
            <a:xfrm flipH="1" flipV="1">
              <a:off x="6355150" y="1597184"/>
              <a:ext cx="974313" cy="955701"/>
            </a:xfrm>
            <a:prstGeom prst="wedgeEllipseCallout">
              <a:avLst>
                <a:gd name="adj1" fmla="val 29987"/>
                <a:gd name="adj2" fmla="val 622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11274" name="Freeform 20"/>
          <p:cNvSpPr>
            <a:spLocks noEditPoints="1"/>
          </p:cNvSpPr>
          <p:nvPr/>
        </p:nvSpPr>
        <p:spPr>
          <a:xfrm>
            <a:off x="6002338" y="703263"/>
            <a:ext cx="522287" cy="360362"/>
          </a:xfrm>
          <a:custGeom>
            <a:avLst/>
            <a:gdLst/>
            <a:ahLst/>
            <a:cxnLst>
              <a:cxn ang="0">
                <a:pos x="66566" y="25740"/>
              </a:cxn>
              <a:cxn ang="0">
                <a:pos x="158734" y="20592"/>
              </a:cxn>
              <a:cxn ang="0">
                <a:pos x="168975" y="30888"/>
              </a:cxn>
              <a:cxn ang="0">
                <a:pos x="168975" y="51480"/>
              </a:cxn>
              <a:cxn ang="0">
                <a:pos x="163855" y="61776"/>
              </a:cxn>
              <a:cxn ang="0">
                <a:pos x="66566" y="66924"/>
              </a:cxn>
              <a:cxn ang="0">
                <a:pos x="56325" y="56628"/>
              </a:cxn>
              <a:cxn ang="0">
                <a:pos x="56325" y="36036"/>
              </a:cxn>
              <a:cxn ang="0">
                <a:pos x="66566" y="25740"/>
              </a:cxn>
              <a:cxn ang="0">
                <a:pos x="522287" y="77220"/>
              </a:cxn>
              <a:cxn ang="0">
                <a:pos x="414757" y="66924"/>
              </a:cxn>
              <a:cxn ang="0">
                <a:pos x="394275" y="0"/>
              </a:cxn>
              <a:cxn ang="0">
                <a:pos x="230421" y="0"/>
              </a:cxn>
              <a:cxn ang="0">
                <a:pos x="209939" y="66924"/>
              </a:cxn>
              <a:cxn ang="0">
                <a:pos x="0" y="82368"/>
              </a:cxn>
              <a:cxn ang="0">
                <a:pos x="0" y="355214"/>
              </a:cxn>
              <a:cxn ang="0">
                <a:pos x="199698" y="355214"/>
              </a:cxn>
              <a:cxn ang="0">
                <a:pos x="189457" y="350066"/>
              </a:cxn>
              <a:cxn ang="0">
                <a:pos x="143373" y="231661"/>
              </a:cxn>
              <a:cxn ang="0">
                <a:pos x="189457" y="113257"/>
              </a:cxn>
              <a:cxn ang="0">
                <a:pos x="307228" y="61776"/>
              </a:cxn>
              <a:cxn ang="0">
                <a:pos x="424998" y="113257"/>
              </a:cxn>
              <a:cxn ang="0">
                <a:pos x="476203" y="231661"/>
              </a:cxn>
              <a:cxn ang="0">
                <a:pos x="424998" y="350066"/>
              </a:cxn>
              <a:cxn ang="0">
                <a:pos x="419878" y="355214"/>
              </a:cxn>
              <a:cxn ang="0">
                <a:pos x="522287" y="355214"/>
              </a:cxn>
              <a:cxn ang="0">
                <a:pos x="522287" y="108109"/>
              </a:cxn>
              <a:cxn ang="0">
                <a:pos x="522287" y="102961"/>
              </a:cxn>
              <a:cxn ang="0">
                <a:pos x="522287" y="77220"/>
              </a:cxn>
              <a:cxn ang="0">
                <a:pos x="189457" y="216217"/>
              </a:cxn>
              <a:cxn ang="0">
                <a:pos x="266264" y="185329"/>
              </a:cxn>
              <a:cxn ang="0">
                <a:pos x="220180" y="319178"/>
              </a:cxn>
              <a:cxn ang="0">
                <a:pos x="189457" y="216217"/>
              </a:cxn>
              <a:cxn ang="0">
                <a:pos x="235541" y="329474"/>
              </a:cxn>
              <a:cxn ang="0">
                <a:pos x="245782" y="247105"/>
              </a:cxn>
              <a:cxn ang="0">
                <a:pos x="337950" y="350066"/>
              </a:cxn>
              <a:cxn ang="0">
                <a:pos x="235541" y="329474"/>
              </a:cxn>
              <a:cxn ang="0">
                <a:pos x="353312" y="344918"/>
              </a:cxn>
              <a:cxn ang="0">
                <a:pos x="291866" y="293438"/>
              </a:cxn>
              <a:cxn ang="0">
                <a:pos x="424998" y="267697"/>
              </a:cxn>
              <a:cxn ang="0">
                <a:pos x="353312" y="344918"/>
              </a:cxn>
              <a:cxn ang="0">
                <a:pos x="430119" y="247105"/>
              </a:cxn>
              <a:cxn ang="0">
                <a:pos x="353312" y="277994"/>
              </a:cxn>
              <a:cxn ang="0">
                <a:pos x="394275" y="149293"/>
              </a:cxn>
              <a:cxn ang="0">
                <a:pos x="430119" y="247105"/>
              </a:cxn>
              <a:cxn ang="0">
                <a:pos x="378914" y="133849"/>
              </a:cxn>
              <a:cxn ang="0">
                <a:pos x="368673" y="216217"/>
              </a:cxn>
              <a:cxn ang="0">
                <a:pos x="276505" y="113257"/>
              </a:cxn>
              <a:cxn ang="0">
                <a:pos x="378914" y="133849"/>
              </a:cxn>
              <a:cxn ang="0">
                <a:pos x="261144" y="118405"/>
              </a:cxn>
              <a:cxn ang="0">
                <a:pos x="322589" y="169885"/>
              </a:cxn>
              <a:cxn ang="0">
                <a:pos x="189457" y="200773"/>
              </a:cxn>
              <a:cxn ang="0">
                <a:pos x="261144" y="118405"/>
              </a:cxn>
            </a:cxnLst>
            <a:rect l="0" t="0" r="0" b="0"/>
            <a:pathLst>
              <a:path w="102" h="70">
                <a:moveTo>
                  <a:pt x="13" y="5"/>
                </a:moveTo>
                <a:cubicBezTo>
                  <a:pt x="31" y="4"/>
                  <a:pt x="31" y="4"/>
                  <a:pt x="31" y="4"/>
                </a:cubicBezTo>
                <a:cubicBezTo>
                  <a:pt x="32" y="4"/>
                  <a:pt x="33" y="5"/>
                  <a:pt x="33" y="6"/>
                </a:cubicBezTo>
                <a:cubicBezTo>
                  <a:pt x="33" y="10"/>
                  <a:pt x="33" y="10"/>
                  <a:pt x="33" y="10"/>
                </a:cubicBezTo>
                <a:cubicBezTo>
                  <a:pt x="33" y="11"/>
                  <a:pt x="33" y="12"/>
                  <a:pt x="32" y="12"/>
                </a:cubicBezTo>
                <a:cubicBezTo>
                  <a:pt x="13" y="13"/>
                  <a:pt x="13" y="13"/>
                  <a:pt x="13" y="13"/>
                </a:cubicBezTo>
                <a:cubicBezTo>
                  <a:pt x="12" y="13"/>
                  <a:pt x="11" y="12"/>
                  <a:pt x="11" y="11"/>
                </a:cubicBezTo>
                <a:cubicBezTo>
                  <a:pt x="11" y="7"/>
                  <a:pt x="11" y="7"/>
                  <a:pt x="11" y="7"/>
                </a:cubicBezTo>
                <a:cubicBezTo>
                  <a:pt x="11" y="6"/>
                  <a:pt x="12" y="5"/>
                  <a:pt x="13" y="5"/>
                </a:cubicBezTo>
                <a:close/>
                <a:moveTo>
                  <a:pt x="102" y="15"/>
                </a:moveTo>
                <a:cubicBezTo>
                  <a:pt x="81" y="13"/>
                  <a:pt x="81" y="13"/>
                  <a:pt x="81" y="13"/>
                </a:cubicBezTo>
                <a:cubicBezTo>
                  <a:pt x="77" y="0"/>
                  <a:pt x="77" y="0"/>
                  <a:pt x="77" y="0"/>
                </a:cubicBezTo>
                <a:cubicBezTo>
                  <a:pt x="45" y="0"/>
                  <a:pt x="45" y="0"/>
                  <a:pt x="45" y="0"/>
                </a:cubicBezTo>
                <a:cubicBezTo>
                  <a:pt x="41" y="13"/>
                  <a:pt x="41" y="13"/>
                  <a:pt x="41" y="13"/>
                </a:cubicBezTo>
                <a:cubicBezTo>
                  <a:pt x="0" y="16"/>
                  <a:pt x="0" y="16"/>
                  <a:pt x="0" y="16"/>
                </a:cubicBezTo>
                <a:cubicBezTo>
                  <a:pt x="0" y="34"/>
                  <a:pt x="0" y="51"/>
                  <a:pt x="0" y="69"/>
                </a:cubicBezTo>
                <a:cubicBezTo>
                  <a:pt x="13" y="69"/>
                  <a:pt x="26" y="69"/>
                  <a:pt x="39" y="69"/>
                </a:cubicBezTo>
                <a:cubicBezTo>
                  <a:pt x="38" y="69"/>
                  <a:pt x="38" y="68"/>
                  <a:pt x="37" y="68"/>
                </a:cubicBezTo>
                <a:cubicBezTo>
                  <a:pt x="31" y="62"/>
                  <a:pt x="28" y="53"/>
                  <a:pt x="28" y="45"/>
                </a:cubicBezTo>
                <a:cubicBezTo>
                  <a:pt x="28" y="36"/>
                  <a:pt x="31" y="28"/>
                  <a:pt x="37" y="22"/>
                </a:cubicBezTo>
                <a:cubicBezTo>
                  <a:pt x="43" y="16"/>
                  <a:pt x="52" y="12"/>
                  <a:pt x="60" y="12"/>
                </a:cubicBezTo>
                <a:cubicBezTo>
                  <a:pt x="69" y="12"/>
                  <a:pt x="77" y="16"/>
                  <a:pt x="83" y="22"/>
                </a:cubicBezTo>
                <a:cubicBezTo>
                  <a:pt x="89" y="28"/>
                  <a:pt x="93" y="36"/>
                  <a:pt x="93" y="45"/>
                </a:cubicBezTo>
                <a:cubicBezTo>
                  <a:pt x="93" y="53"/>
                  <a:pt x="89" y="62"/>
                  <a:pt x="83" y="68"/>
                </a:cubicBezTo>
                <a:cubicBezTo>
                  <a:pt x="83" y="68"/>
                  <a:pt x="82" y="69"/>
                  <a:pt x="82" y="69"/>
                </a:cubicBezTo>
                <a:cubicBezTo>
                  <a:pt x="89" y="69"/>
                  <a:pt x="95" y="69"/>
                  <a:pt x="102" y="69"/>
                </a:cubicBezTo>
                <a:cubicBezTo>
                  <a:pt x="102" y="53"/>
                  <a:pt x="102" y="37"/>
                  <a:pt x="102" y="21"/>
                </a:cubicBezTo>
                <a:cubicBezTo>
                  <a:pt x="102" y="20"/>
                  <a:pt x="102" y="20"/>
                  <a:pt x="102" y="20"/>
                </a:cubicBezTo>
                <a:cubicBezTo>
                  <a:pt x="102" y="15"/>
                  <a:pt x="102" y="15"/>
                  <a:pt x="102" y="15"/>
                </a:cubicBezTo>
                <a:close/>
                <a:moveTo>
                  <a:pt x="37" y="42"/>
                </a:moveTo>
                <a:cubicBezTo>
                  <a:pt x="41" y="39"/>
                  <a:pt x="46" y="38"/>
                  <a:pt x="52" y="36"/>
                </a:cubicBezTo>
                <a:cubicBezTo>
                  <a:pt x="45" y="45"/>
                  <a:pt x="43" y="53"/>
                  <a:pt x="43" y="62"/>
                </a:cubicBezTo>
                <a:cubicBezTo>
                  <a:pt x="39" y="57"/>
                  <a:pt x="36" y="51"/>
                  <a:pt x="37" y="42"/>
                </a:cubicBezTo>
                <a:close/>
                <a:moveTo>
                  <a:pt x="46" y="64"/>
                </a:moveTo>
                <a:cubicBezTo>
                  <a:pt x="46" y="59"/>
                  <a:pt x="47" y="53"/>
                  <a:pt x="48" y="48"/>
                </a:cubicBezTo>
                <a:cubicBezTo>
                  <a:pt x="52" y="58"/>
                  <a:pt x="58" y="64"/>
                  <a:pt x="66" y="68"/>
                </a:cubicBezTo>
                <a:cubicBezTo>
                  <a:pt x="60" y="70"/>
                  <a:pt x="53" y="69"/>
                  <a:pt x="46" y="64"/>
                </a:cubicBezTo>
                <a:close/>
                <a:moveTo>
                  <a:pt x="69" y="67"/>
                </a:moveTo>
                <a:cubicBezTo>
                  <a:pt x="64" y="64"/>
                  <a:pt x="60" y="61"/>
                  <a:pt x="57" y="57"/>
                </a:cubicBezTo>
                <a:cubicBezTo>
                  <a:pt x="67" y="58"/>
                  <a:pt x="75" y="56"/>
                  <a:pt x="83" y="52"/>
                </a:cubicBezTo>
                <a:cubicBezTo>
                  <a:pt x="81" y="58"/>
                  <a:pt x="77" y="63"/>
                  <a:pt x="69" y="67"/>
                </a:cubicBezTo>
                <a:close/>
                <a:moveTo>
                  <a:pt x="84" y="48"/>
                </a:moveTo>
                <a:cubicBezTo>
                  <a:pt x="79" y="51"/>
                  <a:pt x="74" y="53"/>
                  <a:pt x="69" y="54"/>
                </a:cubicBezTo>
                <a:cubicBezTo>
                  <a:pt x="75" y="46"/>
                  <a:pt x="77" y="38"/>
                  <a:pt x="77" y="29"/>
                </a:cubicBezTo>
                <a:cubicBezTo>
                  <a:pt x="82" y="33"/>
                  <a:pt x="84" y="39"/>
                  <a:pt x="84" y="48"/>
                </a:cubicBezTo>
                <a:close/>
                <a:moveTo>
                  <a:pt x="74" y="26"/>
                </a:moveTo>
                <a:cubicBezTo>
                  <a:pt x="74" y="32"/>
                  <a:pt x="73" y="37"/>
                  <a:pt x="72" y="42"/>
                </a:cubicBezTo>
                <a:cubicBezTo>
                  <a:pt x="68" y="33"/>
                  <a:pt x="62" y="26"/>
                  <a:pt x="54" y="22"/>
                </a:cubicBezTo>
                <a:cubicBezTo>
                  <a:pt x="60" y="21"/>
                  <a:pt x="67" y="21"/>
                  <a:pt x="74" y="26"/>
                </a:cubicBezTo>
                <a:close/>
                <a:moveTo>
                  <a:pt x="51" y="23"/>
                </a:moveTo>
                <a:cubicBezTo>
                  <a:pt x="56" y="26"/>
                  <a:pt x="60" y="30"/>
                  <a:pt x="63" y="33"/>
                </a:cubicBezTo>
                <a:cubicBezTo>
                  <a:pt x="53" y="32"/>
                  <a:pt x="45" y="34"/>
                  <a:pt x="37" y="39"/>
                </a:cubicBezTo>
                <a:cubicBezTo>
                  <a:pt x="39" y="33"/>
                  <a:pt x="43" y="27"/>
                  <a:pt x="51" y="23"/>
                </a:cubicBezTo>
                <a:close/>
              </a:path>
            </a:pathLst>
          </a:custGeom>
          <a:solidFill>
            <a:schemeClr val="bg1">
              <a:alpha val="100000"/>
            </a:schemeClr>
          </a:solidFill>
          <a:ln w="9525">
            <a:noFill/>
          </a:ln>
        </p:spPr>
        <p:txBody>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787" y="17762"/>
            <a:ext cx="4891089" cy="6851352"/>
          </a:xfrm>
          <a:prstGeom prst="rect">
            <a:avLst/>
          </a:prstGeom>
        </p:spPr>
      </p:pic>
    </p:spTree>
  </p:cSld>
  <p:clrMapOvr>
    <a:masterClrMapping/>
  </p:clrMapOvr>
  <p:transition>
    <p:split orient="vert"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1"/>
          <p:cNvGrpSpPr/>
          <p:nvPr/>
        </p:nvGrpSpPr>
        <p:grpSpPr>
          <a:xfrm>
            <a:off x="332105" y="222250"/>
            <a:ext cx="4208780" cy="521970"/>
            <a:chOff x="331599" y="222348"/>
            <a:chExt cx="2612430" cy="409339"/>
          </a:xfrm>
        </p:grpSpPr>
        <p:sp>
          <p:nvSpPr>
            <p:cNvPr id="3" name="矩形 2"/>
            <p:cNvSpPr/>
            <p:nvPr/>
          </p:nvSpPr>
          <p:spPr>
            <a:xfrm>
              <a:off x="331599" y="350955"/>
              <a:ext cx="142912"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5382" name="文本框 3"/>
            <p:cNvSpPr txBox="1"/>
            <p:nvPr/>
          </p:nvSpPr>
          <p:spPr>
            <a:xfrm>
              <a:off x="474511" y="222348"/>
              <a:ext cx="2469518" cy="409339"/>
            </a:xfrm>
            <a:prstGeom prst="rect">
              <a:avLst/>
            </a:prstGeom>
            <a:noFill/>
            <a:ln w="9525">
              <a:noFill/>
            </a:ln>
          </p:spPr>
          <p:txBody>
            <a:bodyPr wrap="square">
              <a:spAutoFit/>
            </a:bodyPr>
            <a:lstStyle/>
            <a:p>
              <a:pPr eaLnBrk="1" hangingPunct="1"/>
              <a:r>
                <a:rPr lang="zh-CN" altLang="en-US" sz="2800" dirty="0">
                  <a:effectLst>
                    <a:outerShdw blurRad="38100" dist="19050" dir="2700000" algn="tl" rotWithShape="0">
                      <a:schemeClr val="dk1">
                        <a:alpha val="40000"/>
                      </a:schemeClr>
                    </a:outerShdw>
                  </a:effectLst>
                  <a:latin typeface="微软雅黑" panose="020B0503020204020204" pitchFamily="34" charset="-122"/>
                </a:rPr>
                <a:t>庞加莱的传奇童年</a:t>
              </a:r>
              <a:endParaRPr lang="zh-CN" altLang="en-US" sz="2800" dirty="0">
                <a:solidFill>
                  <a:schemeClr val="tx1"/>
                </a:solidFill>
                <a:effectLst>
                  <a:outerShdw blurRad="38100" dist="19050" dir="2700000" algn="tl" rotWithShape="0">
                    <a:schemeClr val="dk1">
                      <a:alpha val="40000"/>
                    </a:schemeClr>
                  </a:outerShdw>
                </a:effectLst>
                <a:latin typeface="微软雅黑" panose="020B0503020204020204" pitchFamily="34" charset="-122"/>
              </a:endParaRPr>
            </a:p>
          </p:txBody>
        </p:sp>
      </p:grpSp>
      <p:sp>
        <p:nvSpPr>
          <p:cNvPr id="5" name="任意多边形 4"/>
          <p:cNvSpPr/>
          <p:nvPr/>
        </p:nvSpPr>
        <p:spPr>
          <a:xfrm>
            <a:off x="5913438" y="4143375"/>
            <a:ext cx="1535113"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a:off x="4246563" y="4143375"/>
            <a:ext cx="1536700"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任意多边形 6"/>
          <p:cNvSpPr/>
          <p:nvPr/>
        </p:nvSpPr>
        <p:spPr>
          <a:xfrm>
            <a:off x="6740525" y="2628900"/>
            <a:ext cx="1536700"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任意多边形 7"/>
          <p:cNvSpPr/>
          <p:nvPr/>
        </p:nvSpPr>
        <p:spPr>
          <a:xfrm>
            <a:off x="5075238" y="2628900"/>
            <a:ext cx="1535113"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5913438" y="1114425"/>
            <a:ext cx="1535113"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任意多边形 9"/>
          <p:cNvSpPr/>
          <p:nvPr/>
        </p:nvSpPr>
        <p:spPr>
          <a:xfrm>
            <a:off x="4246563" y="1114425"/>
            <a:ext cx="1536700" cy="1782763"/>
          </a:xfrm>
          <a:custGeom>
            <a:avLst/>
            <a:gdLst>
              <a:gd name="connsiteX0" fmla="*/ 724662 w 1449324"/>
              <a:gd name="connsiteY0" fmla="*/ 0 h 1681216"/>
              <a:gd name="connsiteX1" fmla="*/ 1449324 w 1449324"/>
              <a:gd name="connsiteY1" fmla="*/ 362331 h 1681216"/>
              <a:gd name="connsiteX2" fmla="*/ 1449324 w 1449324"/>
              <a:gd name="connsiteY2" fmla="*/ 1318885 h 1681216"/>
              <a:gd name="connsiteX3" fmla="*/ 724662 w 1449324"/>
              <a:gd name="connsiteY3" fmla="*/ 1681216 h 1681216"/>
              <a:gd name="connsiteX4" fmla="*/ 0 w 1449324"/>
              <a:gd name="connsiteY4" fmla="*/ 1318885 h 1681216"/>
              <a:gd name="connsiteX5" fmla="*/ 0 w 1449324"/>
              <a:gd name="connsiteY5" fmla="*/ 362331 h 168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324" h="1681216">
                <a:moveTo>
                  <a:pt x="724662" y="0"/>
                </a:moveTo>
                <a:lnTo>
                  <a:pt x="1449324" y="362331"/>
                </a:lnTo>
                <a:lnTo>
                  <a:pt x="1449324" y="1318885"/>
                </a:lnTo>
                <a:lnTo>
                  <a:pt x="724662" y="1681216"/>
                </a:lnTo>
                <a:lnTo>
                  <a:pt x="0" y="1318885"/>
                </a:lnTo>
                <a:lnTo>
                  <a:pt x="0" y="3623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369" name="Freeform 100"/>
          <p:cNvSpPr/>
          <p:nvPr/>
        </p:nvSpPr>
        <p:spPr>
          <a:xfrm>
            <a:off x="4619625" y="1600200"/>
            <a:ext cx="647700" cy="665163"/>
          </a:xfrm>
          <a:custGeom>
            <a:avLst/>
            <a:gdLst/>
            <a:ahLst/>
            <a:cxnLst>
              <a:cxn ang="0">
                <a:pos x="185057" y="188967"/>
              </a:cxn>
              <a:cxn ang="0">
                <a:pos x="362997" y="188967"/>
              </a:cxn>
              <a:cxn ang="0">
                <a:pos x="377232" y="158732"/>
              </a:cxn>
              <a:cxn ang="0">
                <a:pos x="348762" y="113380"/>
              </a:cxn>
              <a:cxn ang="0">
                <a:pos x="355879" y="22676"/>
              </a:cxn>
              <a:cxn ang="0">
                <a:pos x="412820" y="0"/>
              </a:cxn>
              <a:cxn ang="0">
                <a:pos x="476878" y="22676"/>
              </a:cxn>
              <a:cxn ang="0">
                <a:pos x="483996" y="113380"/>
              </a:cxn>
              <a:cxn ang="0">
                <a:pos x="455525" y="158732"/>
              </a:cxn>
              <a:cxn ang="0">
                <a:pos x="462643" y="188967"/>
              </a:cxn>
              <a:cxn ang="0">
                <a:pos x="647700" y="188967"/>
              </a:cxn>
              <a:cxn ang="0">
                <a:pos x="647700" y="370375"/>
              </a:cxn>
              <a:cxn ang="0">
                <a:pos x="619230" y="385492"/>
              </a:cxn>
              <a:cxn ang="0">
                <a:pos x="576524" y="355258"/>
              </a:cxn>
              <a:cxn ang="0">
                <a:pos x="498231" y="362816"/>
              </a:cxn>
              <a:cxn ang="0">
                <a:pos x="476878" y="423286"/>
              </a:cxn>
              <a:cxn ang="0">
                <a:pos x="498231" y="483755"/>
              </a:cxn>
              <a:cxn ang="0">
                <a:pos x="576524" y="491314"/>
              </a:cxn>
              <a:cxn ang="0">
                <a:pos x="619230" y="461079"/>
              </a:cxn>
              <a:cxn ang="0">
                <a:pos x="647700" y="468638"/>
              </a:cxn>
              <a:cxn ang="0">
                <a:pos x="647700" y="665163"/>
              </a:cxn>
              <a:cxn ang="0">
                <a:pos x="455525" y="665163"/>
              </a:cxn>
              <a:cxn ang="0">
                <a:pos x="448408" y="642487"/>
              </a:cxn>
              <a:cxn ang="0">
                <a:pos x="476878" y="597135"/>
              </a:cxn>
              <a:cxn ang="0">
                <a:pos x="469760" y="513990"/>
              </a:cxn>
              <a:cxn ang="0">
                <a:pos x="412820" y="498872"/>
              </a:cxn>
              <a:cxn ang="0">
                <a:pos x="355879" y="513990"/>
              </a:cxn>
              <a:cxn ang="0">
                <a:pos x="348762" y="597135"/>
              </a:cxn>
              <a:cxn ang="0">
                <a:pos x="377232" y="642487"/>
              </a:cxn>
              <a:cxn ang="0">
                <a:pos x="362997" y="665163"/>
              </a:cxn>
              <a:cxn ang="0">
                <a:pos x="185057" y="665163"/>
              </a:cxn>
              <a:cxn ang="0">
                <a:pos x="185057" y="483755"/>
              </a:cxn>
              <a:cxn ang="0">
                <a:pos x="156587" y="468638"/>
              </a:cxn>
              <a:cxn ang="0">
                <a:pos x="113881" y="506431"/>
              </a:cxn>
              <a:cxn ang="0">
                <a:pos x="28470" y="491314"/>
              </a:cxn>
              <a:cxn ang="0">
                <a:pos x="7118" y="430844"/>
              </a:cxn>
              <a:cxn ang="0">
                <a:pos x="28470" y="362816"/>
              </a:cxn>
              <a:cxn ang="0">
                <a:pos x="113881" y="355258"/>
              </a:cxn>
              <a:cxn ang="0">
                <a:pos x="156587" y="385492"/>
              </a:cxn>
              <a:cxn ang="0">
                <a:pos x="185057" y="370375"/>
              </a:cxn>
              <a:cxn ang="0">
                <a:pos x="185057" y="188967"/>
              </a:cxn>
            </a:cxnLst>
            <a:rect l="0" t="0" r="0" b="0"/>
            <a:pathLst>
              <a:path w="91" h="88">
                <a:moveTo>
                  <a:pt x="26" y="25"/>
                </a:moveTo>
                <a:cubicBezTo>
                  <a:pt x="51" y="25"/>
                  <a:pt x="51" y="25"/>
                  <a:pt x="51" y="25"/>
                </a:cubicBezTo>
                <a:cubicBezTo>
                  <a:pt x="52" y="24"/>
                  <a:pt x="54" y="23"/>
                  <a:pt x="53" y="21"/>
                </a:cubicBezTo>
                <a:cubicBezTo>
                  <a:pt x="52" y="19"/>
                  <a:pt x="50" y="17"/>
                  <a:pt x="49" y="15"/>
                </a:cubicBezTo>
                <a:cubicBezTo>
                  <a:pt x="46" y="12"/>
                  <a:pt x="47" y="6"/>
                  <a:pt x="50" y="3"/>
                </a:cubicBezTo>
                <a:cubicBezTo>
                  <a:pt x="53" y="0"/>
                  <a:pt x="58" y="0"/>
                  <a:pt x="58" y="0"/>
                </a:cubicBezTo>
                <a:cubicBezTo>
                  <a:pt x="58" y="0"/>
                  <a:pt x="64" y="0"/>
                  <a:pt x="67" y="3"/>
                </a:cubicBezTo>
                <a:cubicBezTo>
                  <a:pt x="70" y="6"/>
                  <a:pt x="70" y="12"/>
                  <a:pt x="68" y="15"/>
                </a:cubicBezTo>
                <a:cubicBezTo>
                  <a:pt x="67" y="17"/>
                  <a:pt x="65" y="19"/>
                  <a:pt x="64" y="21"/>
                </a:cubicBezTo>
                <a:cubicBezTo>
                  <a:pt x="63" y="23"/>
                  <a:pt x="64" y="24"/>
                  <a:pt x="65" y="25"/>
                </a:cubicBezTo>
                <a:cubicBezTo>
                  <a:pt x="91" y="25"/>
                  <a:pt x="91" y="25"/>
                  <a:pt x="91" y="25"/>
                </a:cubicBezTo>
                <a:cubicBezTo>
                  <a:pt x="91" y="49"/>
                  <a:pt x="91" y="49"/>
                  <a:pt x="91" y="49"/>
                </a:cubicBezTo>
                <a:cubicBezTo>
                  <a:pt x="90" y="50"/>
                  <a:pt x="89" y="51"/>
                  <a:pt x="87" y="51"/>
                </a:cubicBezTo>
                <a:cubicBezTo>
                  <a:pt x="85" y="50"/>
                  <a:pt x="83" y="48"/>
                  <a:pt x="81" y="47"/>
                </a:cubicBezTo>
                <a:cubicBezTo>
                  <a:pt x="78" y="44"/>
                  <a:pt x="73" y="45"/>
                  <a:pt x="70" y="48"/>
                </a:cubicBezTo>
                <a:cubicBezTo>
                  <a:pt x="67" y="51"/>
                  <a:pt x="67" y="56"/>
                  <a:pt x="67" y="56"/>
                </a:cubicBezTo>
                <a:cubicBezTo>
                  <a:pt x="67" y="56"/>
                  <a:pt x="67" y="61"/>
                  <a:pt x="70" y="64"/>
                </a:cubicBezTo>
                <a:cubicBezTo>
                  <a:pt x="73" y="67"/>
                  <a:pt x="78" y="67"/>
                  <a:pt x="81" y="65"/>
                </a:cubicBezTo>
                <a:cubicBezTo>
                  <a:pt x="83" y="64"/>
                  <a:pt x="85" y="62"/>
                  <a:pt x="87" y="61"/>
                </a:cubicBezTo>
                <a:cubicBezTo>
                  <a:pt x="89" y="60"/>
                  <a:pt x="90" y="61"/>
                  <a:pt x="91" y="62"/>
                </a:cubicBezTo>
                <a:cubicBezTo>
                  <a:pt x="91" y="88"/>
                  <a:pt x="91" y="88"/>
                  <a:pt x="91" y="88"/>
                </a:cubicBezTo>
                <a:cubicBezTo>
                  <a:pt x="64" y="88"/>
                  <a:pt x="64" y="88"/>
                  <a:pt x="64" y="88"/>
                </a:cubicBezTo>
                <a:cubicBezTo>
                  <a:pt x="63" y="88"/>
                  <a:pt x="62" y="86"/>
                  <a:pt x="63" y="85"/>
                </a:cubicBezTo>
                <a:cubicBezTo>
                  <a:pt x="63" y="83"/>
                  <a:pt x="65" y="81"/>
                  <a:pt x="67" y="79"/>
                </a:cubicBezTo>
                <a:cubicBezTo>
                  <a:pt x="69" y="76"/>
                  <a:pt x="68" y="71"/>
                  <a:pt x="66" y="68"/>
                </a:cubicBezTo>
                <a:cubicBezTo>
                  <a:pt x="63" y="65"/>
                  <a:pt x="58" y="66"/>
                  <a:pt x="58" y="66"/>
                </a:cubicBezTo>
                <a:cubicBezTo>
                  <a:pt x="58" y="66"/>
                  <a:pt x="53" y="65"/>
                  <a:pt x="50" y="68"/>
                </a:cubicBezTo>
                <a:cubicBezTo>
                  <a:pt x="47" y="71"/>
                  <a:pt x="46" y="76"/>
                  <a:pt x="49" y="79"/>
                </a:cubicBezTo>
                <a:cubicBezTo>
                  <a:pt x="50" y="81"/>
                  <a:pt x="52" y="83"/>
                  <a:pt x="53" y="85"/>
                </a:cubicBezTo>
                <a:cubicBezTo>
                  <a:pt x="53" y="86"/>
                  <a:pt x="52" y="88"/>
                  <a:pt x="51" y="88"/>
                </a:cubicBezTo>
                <a:cubicBezTo>
                  <a:pt x="26" y="88"/>
                  <a:pt x="26" y="88"/>
                  <a:pt x="26" y="88"/>
                </a:cubicBezTo>
                <a:cubicBezTo>
                  <a:pt x="26" y="64"/>
                  <a:pt x="26" y="64"/>
                  <a:pt x="26" y="64"/>
                </a:cubicBezTo>
                <a:cubicBezTo>
                  <a:pt x="26" y="63"/>
                  <a:pt x="24" y="61"/>
                  <a:pt x="22" y="62"/>
                </a:cubicBezTo>
                <a:cubicBezTo>
                  <a:pt x="20" y="63"/>
                  <a:pt x="18" y="65"/>
                  <a:pt x="16" y="67"/>
                </a:cubicBezTo>
                <a:cubicBezTo>
                  <a:pt x="12" y="69"/>
                  <a:pt x="7" y="69"/>
                  <a:pt x="4" y="65"/>
                </a:cubicBezTo>
                <a:cubicBezTo>
                  <a:pt x="0" y="62"/>
                  <a:pt x="1" y="57"/>
                  <a:pt x="1" y="57"/>
                </a:cubicBezTo>
                <a:cubicBezTo>
                  <a:pt x="1" y="57"/>
                  <a:pt x="0" y="51"/>
                  <a:pt x="4" y="48"/>
                </a:cubicBezTo>
                <a:cubicBezTo>
                  <a:pt x="7" y="45"/>
                  <a:pt x="12" y="44"/>
                  <a:pt x="16" y="47"/>
                </a:cubicBezTo>
                <a:cubicBezTo>
                  <a:pt x="18" y="48"/>
                  <a:pt x="20" y="50"/>
                  <a:pt x="22" y="51"/>
                </a:cubicBezTo>
                <a:cubicBezTo>
                  <a:pt x="24" y="52"/>
                  <a:pt x="26" y="51"/>
                  <a:pt x="26" y="49"/>
                </a:cubicBezTo>
                <a:lnTo>
                  <a:pt x="26" y="25"/>
                </a:lnTo>
                <a:close/>
              </a:path>
            </a:pathLst>
          </a:custGeom>
          <a:solidFill>
            <a:schemeClr val="bg1">
              <a:alpha val="100000"/>
            </a:schemeClr>
          </a:solidFill>
          <a:ln w="9525">
            <a:noFill/>
          </a:ln>
        </p:spPr>
        <p:txBody>
          <a:bodyPr/>
          <a:lstStyle/>
          <a:p>
            <a:endParaRPr lang="zh-CN" altLang="en-US"/>
          </a:p>
        </p:txBody>
      </p:sp>
      <p:sp>
        <p:nvSpPr>
          <p:cNvPr id="15370" name="Freeform 19"/>
          <p:cNvSpPr/>
          <p:nvPr/>
        </p:nvSpPr>
        <p:spPr>
          <a:xfrm>
            <a:off x="7246938" y="3227388"/>
            <a:ext cx="525462" cy="496887"/>
          </a:xfrm>
          <a:custGeom>
            <a:avLst/>
            <a:gdLst/>
            <a:ahLst/>
            <a:cxnLst>
              <a:cxn ang="0">
                <a:pos x="183301" y="0"/>
              </a:cxn>
              <a:cxn ang="0">
                <a:pos x="207741" y="180686"/>
              </a:cxn>
              <a:cxn ang="0">
                <a:pos x="48880" y="180686"/>
              </a:cxn>
              <a:cxn ang="0">
                <a:pos x="42770" y="180686"/>
              </a:cxn>
              <a:cxn ang="0">
                <a:pos x="0" y="225858"/>
              </a:cxn>
              <a:cxn ang="0">
                <a:pos x="0" y="225858"/>
              </a:cxn>
              <a:cxn ang="0">
                <a:pos x="24440" y="264576"/>
              </a:cxn>
              <a:cxn ang="0">
                <a:pos x="6110" y="303295"/>
              </a:cxn>
              <a:cxn ang="0">
                <a:pos x="6110" y="303295"/>
              </a:cxn>
              <a:cxn ang="0">
                <a:pos x="36660" y="348466"/>
              </a:cxn>
              <a:cxn ang="0">
                <a:pos x="24440" y="374279"/>
              </a:cxn>
              <a:cxn ang="0">
                <a:pos x="24440" y="374279"/>
              </a:cxn>
              <a:cxn ang="0">
                <a:pos x="67210" y="419450"/>
              </a:cxn>
              <a:cxn ang="0">
                <a:pos x="67210" y="419450"/>
              </a:cxn>
              <a:cxn ang="0">
                <a:pos x="54990" y="451715"/>
              </a:cxn>
              <a:cxn ang="0">
                <a:pos x="54990" y="451715"/>
              </a:cxn>
              <a:cxn ang="0">
                <a:pos x="97760" y="490434"/>
              </a:cxn>
              <a:cxn ang="0">
                <a:pos x="177191" y="490434"/>
              </a:cxn>
              <a:cxn ang="0">
                <a:pos x="281061" y="490434"/>
              </a:cxn>
              <a:cxn ang="0">
                <a:pos x="281061" y="490434"/>
              </a:cxn>
              <a:cxn ang="0">
                <a:pos x="317721" y="458169"/>
              </a:cxn>
              <a:cxn ang="0">
                <a:pos x="403262" y="445262"/>
              </a:cxn>
              <a:cxn ang="0">
                <a:pos x="403262" y="496887"/>
              </a:cxn>
              <a:cxn ang="0">
                <a:pos x="525462" y="496887"/>
              </a:cxn>
              <a:cxn ang="0">
                <a:pos x="525462" y="161327"/>
              </a:cxn>
              <a:cxn ang="0">
                <a:pos x="403262" y="161327"/>
              </a:cxn>
              <a:cxn ang="0">
                <a:pos x="403262" y="206498"/>
              </a:cxn>
              <a:cxn ang="0">
                <a:pos x="378821" y="206498"/>
              </a:cxn>
              <a:cxn ang="0">
                <a:pos x="183301" y="0"/>
              </a:cxn>
            </a:cxnLst>
            <a:rect l="0" t="0" r="0" b="0"/>
            <a:pathLst>
              <a:path w="86" h="77">
                <a:moveTo>
                  <a:pt x="30" y="0"/>
                </a:moveTo>
                <a:cubicBezTo>
                  <a:pt x="2" y="7"/>
                  <a:pt x="34" y="28"/>
                  <a:pt x="34" y="28"/>
                </a:cubicBezTo>
                <a:cubicBezTo>
                  <a:pt x="8" y="28"/>
                  <a:pt x="8" y="28"/>
                  <a:pt x="8" y="28"/>
                </a:cubicBezTo>
                <a:cubicBezTo>
                  <a:pt x="7" y="28"/>
                  <a:pt x="7" y="28"/>
                  <a:pt x="7" y="28"/>
                </a:cubicBezTo>
                <a:cubicBezTo>
                  <a:pt x="3" y="28"/>
                  <a:pt x="0" y="31"/>
                  <a:pt x="0" y="35"/>
                </a:cubicBezTo>
                <a:cubicBezTo>
                  <a:pt x="0" y="35"/>
                  <a:pt x="0" y="35"/>
                  <a:pt x="0" y="35"/>
                </a:cubicBezTo>
                <a:cubicBezTo>
                  <a:pt x="0" y="38"/>
                  <a:pt x="2" y="40"/>
                  <a:pt x="4" y="41"/>
                </a:cubicBezTo>
                <a:cubicBezTo>
                  <a:pt x="2" y="42"/>
                  <a:pt x="1" y="45"/>
                  <a:pt x="1" y="47"/>
                </a:cubicBezTo>
                <a:cubicBezTo>
                  <a:pt x="1" y="47"/>
                  <a:pt x="1" y="47"/>
                  <a:pt x="1" y="47"/>
                </a:cubicBezTo>
                <a:cubicBezTo>
                  <a:pt x="1" y="50"/>
                  <a:pt x="3" y="53"/>
                  <a:pt x="6" y="54"/>
                </a:cubicBezTo>
                <a:cubicBezTo>
                  <a:pt x="5" y="55"/>
                  <a:pt x="4" y="56"/>
                  <a:pt x="4" y="58"/>
                </a:cubicBezTo>
                <a:cubicBezTo>
                  <a:pt x="4" y="58"/>
                  <a:pt x="4" y="58"/>
                  <a:pt x="4" y="58"/>
                </a:cubicBezTo>
                <a:cubicBezTo>
                  <a:pt x="4" y="62"/>
                  <a:pt x="7" y="65"/>
                  <a:pt x="11" y="65"/>
                </a:cubicBezTo>
                <a:cubicBezTo>
                  <a:pt x="11" y="65"/>
                  <a:pt x="11" y="65"/>
                  <a:pt x="11" y="65"/>
                </a:cubicBezTo>
                <a:cubicBezTo>
                  <a:pt x="10" y="66"/>
                  <a:pt x="9" y="68"/>
                  <a:pt x="9" y="70"/>
                </a:cubicBezTo>
                <a:cubicBezTo>
                  <a:pt x="9" y="70"/>
                  <a:pt x="9" y="70"/>
                  <a:pt x="9" y="70"/>
                </a:cubicBezTo>
                <a:cubicBezTo>
                  <a:pt x="9" y="73"/>
                  <a:pt x="12" y="76"/>
                  <a:pt x="16" y="76"/>
                </a:cubicBezTo>
                <a:cubicBezTo>
                  <a:pt x="29" y="76"/>
                  <a:pt x="29" y="76"/>
                  <a:pt x="29" y="76"/>
                </a:cubicBezTo>
                <a:cubicBezTo>
                  <a:pt x="46" y="76"/>
                  <a:pt x="46" y="76"/>
                  <a:pt x="46" y="76"/>
                </a:cubicBezTo>
                <a:cubicBezTo>
                  <a:pt x="46" y="76"/>
                  <a:pt x="46" y="76"/>
                  <a:pt x="46" y="76"/>
                </a:cubicBezTo>
                <a:cubicBezTo>
                  <a:pt x="52" y="71"/>
                  <a:pt x="52" y="71"/>
                  <a:pt x="52" y="71"/>
                </a:cubicBezTo>
                <a:cubicBezTo>
                  <a:pt x="66" y="69"/>
                  <a:pt x="66" y="69"/>
                  <a:pt x="66" y="69"/>
                </a:cubicBezTo>
                <a:cubicBezTo>
                  <a:pt x="66" y="77"/>
                  <a:pt x="66" y="77"/>
                  <a:pt x="66" y="77"/>
                </a:cubicBezTo>
                <a:cubicBezTo>
                  <a:pt x="86" y="77"/>
                  <a:pt x="86" y="77"/>
                  <a:pt x="86" y="77"/>
                </a:cubicBezTo>
                <a:cubicBezTo>
                  <a:pt x="86" y="25"/>
                  <a:pt x="86" y="25"/>
                  <a:pt x="86" y="25"/>
                </a:cubicBezTo>
                <a:cubicBezTo>
                  <a:pt x="66" y="25"/>
                  <a:pt x="66" y="25"/>
                  <a:pt x="66" y="25"/>
                </a:cubicBezTo>
                <a:cubicBezTo>
                  <a:pt x="66" y="32"/>
                  <a:pt x="66" y="32"/>
                  <a:pt x="66" y="32"/>
                </a:cubicBezTo>
                <a:cubicBezTo>
                  <a:pt x="62" y="32"/>
                  <a:pt x="62" y="32"/>
                  <a:pt x="62" y="32"/>
                </a:cubicBezTo>
                <a:cubicBezTo>
                  <a:pt x="58" y="16"/>
                  <a:pt x="32" y="17"/>
                  <a:pt x="30" y="0"/>
                </a:cubicBezTo>
                <a:close/>
              </a:path>
            </a:pathLst>
          </a:custGeom>
          <a:solidFill>
            <a:schemeClr val="bg1">
              <a:alpha val="100000"/>
            </a:schemeClr>
          </a:solidFill>
          <a:ln w="9525">
            <a:noFill/>
          </a:ln>
        </p:spPr>
        <p:txBody>
          <a:bodyPr/>
          <a:lstStyle/>
          <a:p>
            <a:endParaRPr lang="zh-CN" altLang="en-US"/>
          </a:p>
        </p:txBody>
      </p:sp>
      <p:sp>
        <p:nvSpPr>
          <p:cNvPr id="15371" name="Freeform 71"/>
          <p:cNvSpPr>
            <a:spLocks noEditPoints="1"/>
          </p:cNvSpPr>
          <p:nvPr/>
        </p:nvSpPr>
        <p:spPr>
          <a:xfrm>
            <a:off x="4732338" y="4768850"/>
            <a:ext cx="565150" cy="533400"/>
          </a:xfrm>
          <a:custGeom>
            <a:avLst/>
            <a:gdLst/>
            <a:ahLst/>
            <a:cxnLst>
              <a:cxn ang="0">
                <a:pos x="195844" y="456353"/>
              </a:cxn>
              <a:cxn ang="0">
                <a:pos x="212631" y="474133"/>
              </a:cxn>
              <a:cxn ang="0">
                <a:pos x="229417" y="474133"/>
              </a:cxn>
              <a:cxn ang="0">
                <a:pos x="240608" y="468207"/>
              </a:cxn>
              <a:cxn ang="0">
                <a:pos x="251800" y="444500"/>
              </a:cxn>
              <a:cxn ang="0">
                <a:pos x="251800" y="444500"/>
              </a:cxn>
              <a:cxn ang="0">
                <a:pos x="251800" y="278553"/>
              </a:cxn>
              <a:cxn ang="0">
                <a:pos x="162271" y="308187"/>
              </a:cxn>
              <a:cxn ang="0">
                <a:pos x="0" y="308187"/>
              </a:cxn>
              <a:cxn ang="0">
                <a:pos x="240608" y="35560"/>
              </a:cxn>
              <a:cxn ang="0">
                <a:pos x="251800" y="0"/>
              </a:cxn>
              <a:cxn ang="0">
                <a:pos x="307755" y="0"/>
              </a:cxn>
              <a:cxn ang="0">
                <a:pos x="313350" y="35560"/>
              </a:cxn>
              <a:cxn ang="0">
                <a:pos x="565150" y="308187"/>
              </a:cxn>
              <a:cxn ang="0">
                <a:pos x="397284" y="308187"/>
              </a:cxn>
              <a:cxn ang="0">
                <a:pos x="313350" y="278553"/>
              </a:cxn>
              <a:cxn ang="0">
                <a:pos x="313350" y="444500"/>
              </a:cxn>
              <a:cxn ang="0">
                <a:pos x="313350" y="444500"/>
              </a:cxn>
              <a:cxn ang="0">
                <a:pos x="274182" y="521547"/>
              </a:cxn>
              <a:cxn ang="0">
                <a:pos x="235013" y="533400"/>
              </a:cxn>
              <a:cxn ang="0">
                <a:pos x="195844" y="527473"/>
              </a:cxn>
              <a:cxn ang="0">
                <a:pos x="139889" y="468207"/>
              </a:cxn>
              <a:cxn ang="0">
                <a:pos x="195844" y="456353"/>
              </a:cxn>
              <a:cxn ang="0">
                <a:pos x="397284" y="254847"/>
              </a:cxn>
              <a:cxn ang="0">
                <a:pos x="442048" y="242993"/>
              </a:cxn>
              <a:cxn ang="0">
                <a:pos x="318946" y="77047"/>
              </a:cxn>
              <a:cxn ang="0">
                <a:pos x="397284" y="254847"/>
              </a:cxn>
              <a:cxn ang="0">
                <a:pos x="55955" y="237067"/>
              </a:cxn>
              <a:cxn ang="0">
                <a:pos x="111911" y="231140"/>
              </a:cxn>
              <a:cxn ang="0">
                <a:pos x="179057" y="94827"/>
              </a:cxn>
              <a:cxn ang="0">
                <a:pos x="55955" y="237067"/>
              </a:cxn>
            </a:cxnLst>
            <a:rect l="0" t="0" r="0" b="0"/>
            <a:pathLst>
              <a:path w="101" h="90">
                <a:moveTo>
                  <a:pt x="35" y="77"/>
                </a:moveTo>
                <a:cubicBezTo>
                  <a:pt x="36" y="78"/>
                  <a:pt x="37" y="79"/>
                  <a:pt x="38" y="80"/>
                </a:cubicBezTo>
                <a:cubicBezTo>
                  <a:pt x="39" y="80"/>
                  <a:pt x="40" y="80"/>
                  <a:pt x="41" y="80"/>
                </a:cubicBezTo>
                <a:cubicBezTo>
                  <a:pt x="42" y="80"/>
                  <a:pt x="43" y="80"/>
                  <a:pt x="43" y="79"/>
                </a:cubicBezTo>
                <a:cubicBezTo>
                  <a:pt x="44" y="78"/>
                  <a:pt x="45" y="77"/>
                  <a:pt x="45" y="75"/>
                </a:cubicBezTo>
                <a:cubicBezTo>
                  <a:pt x="45" y="75"/>
                  <a:pt x="45" y="75"/>
                  <a:pt x="45" y="75"/>
                </a:cubicBezTo>
                <a:cubicBezTo>
                  <a:pt x="45" y="47"/>
                  <a:pt x="45" y="47"/>
                  <a:pt x="45" y="47"/>
                </a:cubicBezTo>
                <a:cubicBezTo>
                  <a:pt x="38" y="47"/>
                  <a:pt x="34" y="49"/>
                  <a:pt x="29" y="52"/>
                </a:cubicBezTo>
                <a:cubicBezTo>
                  <a:pt x="18" y="47"/>
                  <a:pt x="8" y="47"/>
                  <a:pt x="0" y="52"/>
                </a:cubicBezTo>
                <a:cubicBezTo>
                  <a:pt x="2" y="26"/>
                  <a:pt x="16" y="9"/>
                  <a:pt x="43" y="6"/>
                </a:cubicBezTo>
                <a:cubicBezTo>
                  <a:pt x="45" y="0"/>
                  <a:pt x="45" y="0"/>
                  <a:pt x="45" y="0"/>
                </a:cubicBezTo>
                <a:cubicBezTo>
                  <a:pt x="55" y="0"/>
                  <a:pt x="55" y="0"/>
                  <a:pt x="55" y="0"/>
                </a:cubicBezTo>
                <a:cubicBezTo>
                  <a:pt x="56" y="6"/>
                  <a:pt x="56" y="6"/>
                  <a:pt x="56" y="6"/>
                </a:cubicBezTo>
                <a:cubicBezTo>
                  <a:pt x="84" y="9"/>
                  <a:pt x="98" y="26"/>
                  <a:pt x="101" y="52"/>
                </a:cubicBezTo>
                <a:cubicBezTo>
                  <a:pt x="92" y="47"/>
                  <a:pt x="82" y="47"/>
                  <a:pt x="71" y="52"/>
                </a:cubicBezTo>
                <a:cubicBezTo>
                  <a:pt x="67" y="49"/>
                  <a:pt x="62" y="47"/>
                  <a:pt x="56" y="47"/>
                </a:cubicBezTo>
                <a:cubicBezTo>
                  <a:pt x="56" y="75"/>
                  <a:pt x="56" y="75"/>
                  <a:pt x="56" y="75"/>
                </a:cubicBezTo>
                <a:cubicBezTo>
                  <a:pt x="56" y="75"/>
                  <a:pt x="56" y="75"/>
                  <a:pt x="56" y="75"/>
                </a:cubicBezTo>
                <a:cubicBezTo>
                  <a:pt x="55" y="81"/>
                  <a:pt x="53" y="85"/>
                  <a:pt x="49" y="88"/>
                </a:cubicBezTo>
                <a:cubicBezTo>
                  <a:pt x="47" y="89"/>
                  <a:pt x="44" y="90"/>
                  <a:pt x="42" y="90"/>
                </a:cubicBezTo>
                <a:cubicBezTo>
                  <a:pt x="40" y="90"/>
                  <a:pt x="37" y="90"/>
                  <a:pt x="35" y="89"/>
                </a:cubicBezTo>
                <a:cubicBezTo>
                  <a:pt x="30" y="88"/>
                  <a:pt x="26" y="84"/>
                  <a:pt x="25" y="79"/>
                </a:cubicBezTo>
                <a:cubicBezTo>
                  <a:pt x="35" y="77"/>
                  <a:pt x="35" y="77"/>
                  <a:pt x="35" y="77"/>
                </a:cubicBezTo>
                <a:close/>
                <a:moveTo>
                  <a:pt x="71" y="43"/>
                </a:moveTo>
                <a:cubicBezTo>
                  <a:pt x="74" y="42"/>
                  <a:pt x="76" y="42"/>
                  <a:pt x="79" y="41"/>
                </a:cubicBezTo>
                <a:cubicBezTo>
                  <a:pt x="77" y="23"/>
                  <a:pt x="68" y="16"/>
                  <a:pt x="57" y="13"/>
                </a:cubicBezTo>
                <a:cubicBezTo>
                  <a:pt x="67" y="20"/>
                  <a:pt x="73" y="29"/>
                  <a:pt x="71" y="43"/>
                </a:cubicBezTo>
                <a:close/>
                <a:moveTo>
                  <a:pt x="10" y="40"/>
                </a:moveTo>
                <a:cubicBezTo>
                  <a:pt x="13" y="40"/>
                  <a:pt x="16" y="40"/>
                  <a:pt x="20" y="39"/>
                </a:cubicBezTo>
                <a:cubicBezTo>
                  <a:pt x="24" y="31"/>
                  <a:pt x="28" y="24"/>
                  <a:pt x="32" y="16"/>
                </a:cubicBezTo>
                <a:cubicBezTo>
                  <a:pt x="20" y="19"/>
                  <a:pt x="13" y="28"/>
                  <a:pt x="10" y="40"/>
                </a:cubicBezTo>
                <a:close/>
              </a:path>
            </a:pathLst>
          </a:custGeom>
          <a:solidFill>
            <a:schemeClr val="bg1">
              <a:alpha val="100000"/>
            </a:schemeClr>
          </a:solidFill>
          <a:ln w="9525">
            <a:noFill/>
          </a:ln>
        </p:spPr>
        <p:txBody>
          <a:bodyPr/>
          <a:lstStyle/>
          <a:p>
            <a:endParaRPr lang="zh-CN" altLang="en-US"/>
          </a:p>
        </p:txBody>
      </p:sp>
      <p:sp>
        <p:nvSpPr>
          <p:cNvPr id="13" name="文本框 15"/>
          <p:cNvSpPr txBox="1"/>
          <p:nvPr/>
        </p:nvSpPr>
        <p:spPr>
          <a:xfrm>
            <a:off x="478314" y="971442"/>
            <a:ext cx="391541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lIns="0" rIns="0">
            <a:spAutoFit/>
          </a:bodyPr>
          <a:lstStyle/>
          <a:p>
            <a:pPr algn="l" eaLnBrk="1" hangingPunct="1">
              <a:lnSpc>
                <a:spcPct val="100000"/>
              </a:lnSpc>
              <a:spcAft>
                <a:spcPts val="600"/>
              </a:spcAft>
            </a:pPr>
            <a:r>
              <a:rPr lang="en-US" altLang="zh-CN" sz="1800" dirty="0">
                <a:solidFill>
                  <a:srgbClr val="404040"/>
                </a:solidFill>
                <a:latin typeface="微软雅黑" panose="020B0503020204020204" pitchFamily="34" charset="-122"/>
              </a:rPr>
              <a:t>   </a:t>
            </a:r>
            <a:r>
              <a:rPr lang="zh-CN" altLang="en-US" sz="2000" dirty="0">
                <a:solidFill>
                  <a:srgbClr val="404040"/>
                </a:solidFill>
                <a:latin typeface="微软雅黑" panose="020B0503020204020204" pitchFamily="34" charset="-122"/>
              </a:rPr>
              <a:t>天才少年横空出世惨遭命运安排</a:t>
            </a:r>
            <a:endParaRPr lang="zh-CN" altLang="en-US" sz="2000" dirty="0">
              <a:solidFill>
                <a:srgbClr val="404040"/>
              </a:solidFill>
              <a:latin typeface="微软雅黑" panose="020B0503020204020204" pitchFamily="34" charset="-122"/>
            </a:endParaRPr>
          </a:p>
        </p:txBody>
      </p:sp>
      <p:sp>
        <p:nvSpPr>
          <p:cNvPr id="14" name="文本框 13"/>
          <p:cNvSpPr txBox="1"/>
          <p:nvPr/>
        </p:nvSpPr>
        <p:spPr>
          <a:xfrm>
            <a:off x="593910" y="1560463"/>
            <a:ext cx="3684218" cy="2308324"/>
          </a:xfrm>
          <a:prstGeom prst="rect">
            <a:avLst/>
          </a:prstGeom>
          <a:noFill/>
        </p:spPr>
        <p:txBody>
          <a:bodyPr wrap="square" rtlCol="0">
            <a:spAutoFit/>
          </a:bodyPr>
          <a:lstStyle/>
          <a:p>
            <a:r>
              <a:rPr lang="zh-CN" altLang="en-US" dirty="0"/>
              <a:t>庞加莱的童年主要接受母亲的教育。他的超常智力使他成为</a:t>
            </a:r>
            <a:r>
              <a:rPr lang="zh-CN" altLang="en-US" dirty="0">
                <a:hlinkClick r:id="rId1"/>
              </a:rPr>
              <a:t>早熟</a:t>
            </a:r>
            <a:r>
              <a:rPr lang="zh-CN" altLang="en-US" dirty="0"/>
              <a:t>的儿童，不仅接受知识极为迅速，而且口才也很流利。</a:t>
            </a:r>
            <a:endParaRPr lang="en-US" altLang="zh-CN" dirty="0"/>
          </a:p>
          <a:p>
            <a:r>
              <a:rPr lang="zh-CN" altLang="en-US" dirty="0"/>
              <a:t>不幸的是五岁时患了一场</a:t>
            </a:r>
            <a:r>
              <a:rPr lang="zh-CN" altLang="en-US" dirty="0">
                <a:hlinkClick r:id="rId2"/>
              </a:rPr>
              <a:t>白喉病</a:t>
            </a:r>
            <a:r>
              <a:rPr lang="zh-CN" altLang="en-US" dirty="0"/>
              <a:t>、导致喉头受损，使他不能用口头表达自己的思想。并成为一位体弱多病的人。</a:t>
            </a:r>
            <a:endParaRPr lang="zh-CN" altLang="en-US" dirty="0"/>
          </a:p>
        </p:txBody>
      </p:sp>
      <p:sp>
        <p:nvSpPr>
          <p:cNvPr id="17" name="文本框 16"/>
          <p:cNvSpPr txBox="1"/>
          <p:nvPr/>
        </p:nvSpPr>
        <p:spPr>
          <a:xfrm>
            <a:off x="8277225" y="1371600"/>
            <a:ext cx="3756660" cy="3683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dirty="0"/>
              <a:t>生性聪颖天赋拔群堪称数学哥斯拉</a:t>
            </a:r>
            <a:endParaRPr lang="zh-CN" altLang="en-US" dirty="0"/>
          </a:p>
        </p:txBody>
      </p:sp>
      <p:sp>
        <p:nvSpPr>
          <p:cNvPr id="18" name="文本框 17"/>
          <p:cNvSpPr txBox="1"/>
          <p:nvPr/>
        </p:nvSpPr>
        <p:spPr>
          <a:xfrm>
            <a:off x="8277523" y="2015966"/>
            <a:ext cx="3757125" cy="2585323"/>
          </a:xfrm>
          <a:prstGeom prst="rect">
            <a:avLst/>
          </a:prstGeom>
          <a:noFill/>
        </p:spPr>
        <p:txBody>
          <a:bodyPr wrap="square" rtlCol="0">
            <a:spAutoFit/>
          </a:bodyPr>
          <a:lstStyle/>
          <a:p>
            <a:r>
              <a:rPr lang="zh-CN" altLang="en-US" dirty="0"/>
              <a:t>庞加莱的数学才华在上大学之前已经显现出来。他的数学教师形容他是一只“数学怪兽”，这只怪兽席卷了包括法国高中学科竞赛第一名在内的几乎所有荣誉。</a:t>
            </a:r>
            <a:endParaRPr lang="en-US" altLang="zh-CN" dirty="0"/>
          </a:p>
          <a:p>
            <a:r>
              <a:rPr lang="zh-CN" altLang="en-US" dirty="0"/>
              <a:t>除此之外，他对博物学的兴趣也很浓，历史、地理的成绩也很优异。他在儿童时代还显露了文学才华，有的作文被老师誉为“杰作”。</a:t>
            </a:r>
            <a:endParaRPr lang="zh-CN" altLang="en-US"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17" grpId="0" bldLvl="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7" name="文本框 6"/>
          <p:cNvSpPr txBox="1"/>
          <p:nvPr/>
        </p:nvSpPr>
        <p:spPr>
          <a:xfrm>
            <a:off x="1527710" y="701793"/>
            <a:ext cx="9015882" cy="645160"/>
          </a:xfrm>
          <a:prstGeom prst="rect">
            <a:avLst/>
          </a:prstGeom>
          <a:noFill/>
          <a:ln w="9525">
            <a:noFill/>
          </a:ln>
        </p:spPr>
        <p:txBody>
          <a:bodyPr wrap="square">
            <a:spAutoFit/>
          </a:bodyPr>
          <a:lstStyle/>
          <a:p>
            <a:pPr algn="ctr" eaLnBrk="1" hangingPunct="1"/>
            <a:r>
              <a:rPr lang="zh-CN" altLang="en-US" dirty="0"/>
              <a:t>。</a:t>
            </a:r>
            <a:endParaRPr lang="en-US" altLang="zh-CN" dirty="0"/>
          </a:p>
          <a:p>
            <a:pPr algn="ctr" eaLnBrk="1" hangingPunct="1"/>
            <a:endParaRPr lang="zh-CN" altLang="en-US" dirty="0">
              <a:solidFill>
                <a:schemeClr val="bg1"/>
              </a:solidFill>
              <a:latin typeface="Impact" panose="020B0806030902050204" pitchFamily="34" charset="0"/>
            </a:endParaRPr>
          </a:p>
        </p:txBody>
      </p:sp>
      <p:grpSp>
        <p:nvGrpSpPr>
          <p:cNvPr id="25615" name="组合 14"/>
          <p:cNvGrpSpPr/>
          <p:nvPr/>
        </p:nvGrpSpPr>
        <p:grpSpPr>
          <a:xfrm>
            <a:off x="427481" y="222191"/>
            <a:ext cx="2892345" cy="400110"/>
            <a:chOff x="331599" y="222348"/>
            <a:chExt cx="2892455" cy="400170"/>
          </a:xfrm>
        </p:grpSpPr>
        <p:sp>
          <p:nvSpPr>
            <p:cNvPr id="16" name="矩形 15"/>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18" name="文本框 16"/>
            <p:cNvSpPr txBox="1"/>
            <p:nvPr/>
          </p:nvSpPr>
          <p:spPr>
            <a:xfrm>
              <a:off x="474479" y="222348"/>
              <a:ext cx="2749575" cy="400170"/>
            </a:xfrm>
            <a:prstGeom prst="rect">
              <a:avLst/>
            </a:prstGeom>
            <a:noFill/>
            <a:ln w="9525">
              <a:noFill/>
            </a:ln>
          </p:spPr>
          <p:txBody>
            <a:bodyPr wrap="none">
              <a:spAutoFit/>
            </a:bodyPr>
            <a:lstStyle/>
            <a:p>
              <a:pPr eaLnBrk="1" hangingPunct="1"/>
              <a:r>
                <a:rPr lang="zh-CN" altLang="en-US" sz="2000" dirty="0">
                  <a:latin typeface="微软雅黑" panose="020B0503020204020204" pitchFamily="34" charset="-122"/>
                </a:rPr>
                <a:t>庞加莱的职业生涯小结</a:t>
              </a:r>
              <a:endParaRPr lang="zh-CN" altLang="en-US" sz="2000" dirty="0">
                <a:latin typeface="微软雅黑" panose="020B0503020204020204" pitchFamily="34" charset="-122"/>
              </a:endParaRPr>
            </a:p>
          </p:txBody>
        </p:sp>
      </p:grpSp>
      <p:pic>
        <p:nvPicPr>
          <p:cNvPr id="22" name="图片 2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92625" y="4867827"/>
            <a:ext cx="1420954" cy="1957570"/>
          </a:xfrm>
          <a:prstGeom prst="rect">
            <a:avLst/>
          </a:prstGeom>
        </p:spPr>
      </p:pic>
      <p:sp>
        <p:nvSpPr>
          <p:cNvPr id="8" name="文本框 7"/>
          <p:cNvSpPr txBox="1"/>
          <p:nvPr/>
        </p:nvSpPr>
        <p:spPr>
          <a:xfrm>
            <a:off x="570230" y="2917825"/>
            <a:ext cx="459740" cy="1282065"/>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rtlCol="0">
            <a:spAutoFit/>
          </a:bodyPr>
          <a:lstStyle/>
          <a:p>
            <a:r>
              <a:rPr lang="zh-CN" altLang="en-US" dirty="0"/>
              <a:t>研究数学前</a:t>
            </a:r>
            <a:endParaRPr lang="zh-CN" altLang="en-US" dirty="0"/>
          </a:p>
        </p:txBody>
      </p:sp>
      <p:sp>
        <p:nvSpPr>
          <p:cNvPr id="10" name="文本框 9"/>
          <p:cNvSpPr txBox="1"/>
          <p:nvPr/>
        </p:nvSpPr>
        <p:spPr>
          <a:xfrm>
            <a:off x="11173460" y="3382010"/>
            <a:ext cx="459740" cy="1282065"/>
          </a:xfrm>
          <a:prstGeom prst="rect">
            <a:avLst/>
          </a:prstGeom>
        </p:spPr>
        <p:style>
          <a:lnRef idx="1">
            <a:schemeClr val="accent6"/>
          </a:lnRef>
          <a:fillRef idx="2">
            <a:schemeClr val="accent6"/>
          </a:fillRef>
          <a:effectRef idx="1">
            <a:schemeClr val="accent6"/>
          </a:effectRef>
          <a:fontRef idx="minor">
            <a:schemeClr val="dk1"/>
          </a:fontRef>
        </p:style>
        <p:txBody>
          <a:bodyPr vert="eaVert" wrap="square" rtlCol="0">
            <a:spAutoFit/>
          </a:bodyPr>
          <a:lstStyle/>
          <a:p>
            <a:r>
              <a:rPr lang="zh-CN" altLang="en-US" dirty="0"/>
              <a:t>研究数学后</a:t>
            </a:r>
            <a:endParaRPr lang="zh-CN" altLang="en-US" dirty="0"/>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96" y="814288"/>
            <a:ext cx="1522844" cy="1915685"/>
          </a:xfrm>
          <a:prstGeom prst="rect">
            <a:avLst/>
          </a:prstGeom>
        </p:spPr>
      </p:pic>
      <p:sp>
        <p:nvSpPr>
          <p:cNvPr id="23" name="文本框 22"/>
          <p:cNvSpPr txBox="1"/>
          <p:nvPr/>
        </p:nvSpPr>
        <p:spPr>
          <a:xfrm>
            <a:off x="1648384" y="883671"/>
            <a:ext cx="8895184" cy="5631180"/>
          </a:xfrm>
          <a:prstGeom prst="rect">
            <a:avLst/>
          </a:prstGeom>
          <a:noFill/>
        </p:spPr>
        <p:txBody>
          <a:bodyPr wrap="square" rtlCol="0">
            <a:spAutoFit/>
          </a:bodyPr>
          <a:lstStyle/>
          <a:p>
            <a:r>
              <a:rPr lang="zh-CN" altLang="en-US" dirty="0">
                <a:sym typeface="+mn-ea"/>
                <a:hlinkClick r:id="rId3"/>
              </a:rPr>
              <a:t>   庞加莱</a:t>
            </a:r>
            <a:r>
              <a:rPr lang="en-US" altLang="zh-CN" dirty="0">
                <a:sym typeface="+mn-ea"/>
              </a:rPr>
              <a:t>l862</a:t>
            </a:r>
            <a:r>
              <a:rPr lang="zh-CN" altLang="en-US" dirty="0">
                <a:sym typeface="+mn-ea"/>
              </a:rPr>
              <a:t>年进入南锡中学读书。初进校时虽然他的各科学习成绩十分优异，但并没有对数学产生特殊的兴趣。对数学的特殊兴趣大约开始于</a:t>
            </a:r>
            <a:r>
              <a:rPr lang="en-US" altLang="zh-CN" dirty="0">
                <a:sym typeface="+mn-ea"/>
              </a:rPr>
              <a:t>15</a:t>
            </a:r>
            <a:r>
              <a:rPr lang="zh-CN" altLang="en-US" dirty="0">
                <a:sym typeface="+mn-ea"/>
              </a:rPr>
              <a:t>岁，并很快就显露了非凡才能</a:t>
            </a:r>
            <a:endParaRPr lang="en-US" altLang="zh-CN" dirty="0"/>
          </a:p>
          <a:p>
            <a:endParaRPr lang="en-US" altLang="zh-CN" dirty="0"/>
          </a:p>
          <a:p>
            <a:endParaRPr lang="en-US" altLang="zh-CN" dirty="0"/>
          </a:p>
          <a:p>
            <a:r>
              <a:rPr lang="en-US" altLang="zh-CN" dirty="0"/>
              <a:t>1870</a:t>
            </a:r>
            <a:r>
              <a:rPr lang="zh-CN" altLang="en-US" dirty="0"/>
              <a:t>年</a:t>
            </a:r>
            <a:r>
              <a:rPr lang="en-US" altLang="zh-CN" dirty="0"/>
              <a:t>7</a:t>
            </a:r>
            <a:r>
              <a:rPr lang="zh-CN" altLang="en-US" dirty="0"/>
              <a:t>月</a:t>
            </a:r>
            <a:r>
              <a:rPr lang="en-US" altLang="zh-CN" dirty="0"/>
              <a:t>19</a:t>
            </a:r>
            <a:r>
              <a:rPr lang="zh-CN" altLang="en-US" dirty="0"/>
              <a:t>日爆发的普法战争使得庞加莱不得不中断学业。 为了了解时局，他很快学会了德文。他亲眼看到的德军的暴行，成了一个炽热的爱国者。 </a:t>
            </a:r>
            <a:endParaRPr lang="en-US" altLang="zh-CN" dirty="0"/>
          </a:p>
          <a:p>
            <a:endParaRPr lang="en-US" altLang="zh-CN" dirty="0"/>
          </a:p>
          <a:p>
            <a:endParaRPr lang="en-US" altLang="zh-CN" dirty="0"/>
          </a:p>
          <a:p>
            <a:r>
              <a:rPr lang="en-US" altLang="zh-CN" dirty="0"/>
              <a:t>1879</a:t>
            </a:r>
            <a:r>
              <a:rPr lang="zh-CN" altLang="en-US" dirty="0"/>
              <a:t>年</a:t>
            </a:r>
            <a:r>
              <a:rPr lang="en-US" altLang="zh-CN" dirty="0"/>
              <a:t>8</a:t>
            </a:r>
            <a:r>
              <a:rPr lang="zh-CN" altLang="en-US" dirty="0"/>
              <a:t>月</a:t>
            </a:r>
            <a:r>
              <a:rPr lang="en-US" altLang="zh-CN" dirty="0"/>
              <a:t>1</a:t>
            </a:r>
            <a:r>
              <a:rPr lang="zh-CN" altLang="en-US" dirty="0"/>
              <a:t>日，庞加莱撰写了关于</a:t>
            </a:r>
            <a:r>
              <a:rPr lang="zh-CN" altLang="en-US" dirty="0">
                <a:hlinkClick r:id="rId4"/>
              </a:rPr>
              <a:t>微分方程</a:t>
            </a:r>
            <a:r>
              <a:rPr lang="zh-CN" altLang="en-US" dirty="0"/>
              <a:t>方面的博士论文，获得了博士学位。然后到</a:t>
            </a:r>
            <a:r>
              <a:rPr lang="zh-CN" altLang="en-US" dirty="0">
                <a:hlinkClick r:id="rId5"/>
              </a:rPr>
              <a:t>卡昂大学</a:t>
            </a:r>
            <a:r>
              <a:rPr lang="zh-CN" altLang="en-US" dirty="0"/>
              <a:t>理学院任讲师，</a:t>
            </a:r>
            <a:r>
              <a:rPr lang="en-US" altLang="zh-CN" dirty="0"/>
              <a:t>1881</a:t>
            </a:r>
            <a:r>
              <a:rPr lang="zh-CN" altLang="en-US" dirty="0"/>
              <a:t>年任</a:t>
            </a:r>
            <a:r>
              <a:rPr lang="zh-CN" altLang="en-US" dirty="0">
                <a:hlinkClick r:id="rId6"/>
              </a:rPr>
              <a:t>巴黎大学</a:t>
            </a:r>
            <a:r>
              <a:rPr lang="zh-CN" altLang="en-US" dirty="0"/>
              <a:t>教授，直到去世。</a:t>
            </a:r>
            <a:endParaRPr lang="en-US" altLang="zh-CN" dirty="0"/>
          </a:p>
          <a:p>
            <a:endParaRPr lang="en-US" altLang="zh-CN" dirty="0"/>
          </a:p>
          <a:p>
            <a:endParaRPr lang="en-US" altLang="zh-CN" dirty="0"/>
          </a:p>
          <a:p>
            <a:r>
              <a:rPr lang="en-US" altLang="zh-CN" dirty="0"/>
              <a:t>1887</a:t>
            </a:r>
            <a:r>
              <a:rPr lang="zh-CN" altLang="en-US" dirty="0"/>
              <a:t>年庞加莱当选为</a:t>
            </a:r>
            <a:r>
              <a:rPr lang="zh-CN" altLang="en-US" dirty="0">
                <a:hlinkClick r:id="rId7"/>
              </a:rPr>
              <a:t>法国科学院</a:t>
            </a:r>
            <a:r>
              <a:rPr lang="zh-CN" altLang="en-US" dirty="0"/>
              <a:t>院士，</a:t>
            </a:r>
            <a:r>
              <a:rPr lang="en-US" altLang="zh-CN" dirty="0"/>
              <a:t>1899</a:t>
            </a:r>
            <a:r>
              <a:rPr lang="zh-CN" altLang="en-US" dirty="0"/>
              <a:t>年因研究</a:t>
            </a:r>
            <a:r>
              <a:rPr lang="zh-CN" altLang="en-US" dirty="0">
                <a:hlinkClick r:id="rId8"/>
              </a:rPr>
              <a:t>天体力学</a:t>
            </a:r>
            <a:r>
              <a:rPr lang="zh-CN" altLang="en-US" dirty="0"/>
              <a:t>中的</a:t>
            </a:r>
            <a:r>
              <a:rPr lang="zh-CN" altLang="en-US" dirty="0">
                <a:hlinkClick r:id="rId9"/>
              </a:rPr>
              <a:t>三体问题</a:t>
            </a:r>
            <a:r>
              <a:rPr lang="zh-CN" altLang="en-US" dirty="0"/>
              <a:t>获奥斯卡二</a:t>
            </a:r>
            <a:endParaRPr lang="en-US" altLang="zh-CN" dirty="0"/>
          </a:p>
          <a:p>
            <a:r>
              <a:rPr lang="zh-CN" altLang="en-US" dirty="0"/>
              <a:t>世（</a:t>
            </a:r>
            <a:r>
              <a:rPr lang="en-US" altLang="zh-CN" dirty="0" err="1"/>
              <a:t>OscarⅡ</a:t>
            </a:r>
            <a:r>
              <a:rPr lang="zh-CN" altLang="en-US" dirty="0"/>
              <a:t>）奖金。</a:t>
            </a:r>
            <a:r>
              <a:rPr lang="en-US" altLang="zh-CN" dirty="0"/>
              <a:t>1906</a:t>
            </a:r>
            <a:r>
              <a:rPr lang="zh-CN" altLang="en-US" dirty="0"/>
              <a:t>年庞加莱当选为</a:t>
            </a:r>
            <a:r>
              <a:rPr lang="zh-CN" altLang="en-US" dirty="0">
                <a:hlinkClick r:id="rId7"/>
              </a:rPr>
              <a:t>法国科学院</a:t>
            </a:r>
            <a:r>
              <a:rPr lang="zh-CN" altLang="en-US" dirty="0"/>
              <a:t>院长，</a:t>
            </a:r>
            <a:r>
              <a:rPr lang="en-US" altLang="zh-CN" dirty="0"/>
              <a:t>1908</a:t>
            </a:r>
            <a:r>
              <a:rPr lang="zh-CN" altLang="en-US" dirty="0"/>
              <a:t>年以作家身份（散文家）成为</a:t>
            </a:r>
            <a:r>
              <a:rPr lang="zh-CN" altLang="en-US" dirty="0">
                <a:hlinkClick r:id="rId10"/>
              </a:rPr>
              <a:t>法兰西学院</a:t>
            </a:r>
            <a:r>
              <a:rPr lang="zh-CN" altLang="en-US" dirty="0"/>
              <a:t>院士。</a:t>
            </a:r>
            <a:endParaRPr lang="zh-CN" altLang="en-US" dirty="0"/>
          </a:p>
          <a:p>
            <a:endParaRPr lang="en-US" altLang="zh-CN" dirty="0"/>
          </a:p>
          <a:p>
            <a:endParaRPr lang="en-US" altLang="zh-CN" dirty="0"/>
          </a:p>
          <a:p>
            <a:r>
              <a:rPr lang="en-US" altLang="zh-CN" dirty="0"/>
              <a:t>1912年春天，庞加莱再次病倒了，7月9日作了第二次手术；7月17日在穿衣服时，突然因血栓梗塞，在巴黎逝世，终年仅58岁。</a:t>
            </a:r>
            <a:endParaRPr lang="en-US" altLang="zh-CN" dirty="0"/>
          </a:p>
        </p:txBody>
      </p:sp>
    </p:spTree>
  </p:cSld>
  <p:clrMapOvr>
    <a:masterClrMapping/>
  </p:clrMapOvr>
  <p:transition>
    <p:wheel spokes="8"/>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
          <p:cNvGrpSpPr/>
          <p:nvPr/>
        </p:nvGrpSpPr>
        <p:grpSpPr>
          <a:xfrm>
            <a:off x="423679" y="222250"/>
            <a:ext cx="3287768" cy="400110"/>
            <a:chOff x="423493" y="222348"/>
            <a:chExt cx="3287892" cy="400170"/>
          </a:xfrm>
        </p:grpSpPr>
        <p:sp>
          <p:nvSpPr>
            <p:cNvPr id="3" name="矩形 2"/>
            <p:cNvSpPr/>
            <p:nvPr/>
          </p:nvSpPr>
          <p:spPr>
            <a:xfrm>
              <a:off x="423493" y="350984"/>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481" name="文本框 3"/>
            <p:cNvSpPr txBox="1"/>
            <p:nvPr/>
          </p:nvSpPr>
          <p:spPr>
            <a:xfrm>
              <a:off x="474479" y="222348"/>
              <a:ext cx="3236906" cy="400170"/>
            </a:xfrm>
            <a:prstGeom prst="rect">
              <a:avLst/>
            </a:prstGeom>
            <a:noFill/>
            <a:ln w="9525">
              <a:noFill/>
            </a:ln>
          </p:spPr>
          <p:txBody>
            <a:bodyPr wrap="none">
              <a:spAutoFit/>
            </a:bodyPr>
            <a:lstStyle/>
            <a:p>
              <a:pPr eaLnBrk="1" hangingPunct="1"/>
              <a:r>
                <a:rPr lang="zh-CN" altLang="en-US" sz="2000" b="1" dirty="0">
                  <a:latin typeface="微软雅黑" panose="020B0503020204020204" pitchFamily="34" charset="-122"/>
                </a:rPr>
                <a:t>   庞加莱与爱因斯坦的暗战</a:t>
              </a:r>
              <a:endParaRPr lang="zh-CN" altLang="en-US" sz="2000" b="1" dirty="0">
                <a:latin typeface="微软雅黑" panose="020B0503020204020204" pitchFamily="34" charset="-122"/>
              </a:endParaRPr>
            </a:p>
          </p:txBody>
        </p:sp>
      </p:grpSp>
      <p:sp>
        <p:nvSpPr>
          <p:cNvPr id="2" name="文本框 1"/>
          <p:cNvSpPr txBox="1"/>
          <p:nvPr/>
        </p:nvSpPr>
        <p:spPr>
          <a:xfrm>
            <a:off x="5353647" y="1349302"/>
            <a:ext cx="6586855" cy="4801314"/>
          </a:xfrm>
          <a:prstGeom prst="rect">
            <a:avLst/>
          </a:prstGeom>
          <a:noFill/>
        </p:spPr>
        <p:txBody>
          <a:bodyPr wrap="square" rtlCol="0">
            <a:spAutoFit/>
          </a:bodyPr>
          <a:lstStyle/>
          <a:p>
            <a:r>
              <a:rPr lang="zh-CN" altLang="en-US" dirty="0"/>
              <a:t>在爱因斯坦之前，物理学家洛伦兹和数学家庞加莱都已经在这个方向上作了大量的工作，但庞加莱似乎无法接受爱因斯坦的狭义相对论，虽然两个人的结果是几乎一样的。因此庞加莱虽然一辈子作了不少关于相对论的演讲，但是他从来就没提起过爱因斯坦与相对论这两个词。爱因斯坦不仅不引用庞加莱的工作，并宣称从未读过。</a:t>
            </a:r>
            <a:endParaRPr lang="zh-CN" altLang="en-US" dirty="0"/>
          </a:p>
          <a:p>
            <a:endParaRPr lang="en-US" altLang="zh-CN" dirty="0"/>
          </a:p>
          <a:p>
            <a:r>
              <a:rPr lang="zh-CN" altLang="en-US" dirty="0"/>
              <a:t>庞加莱于</a:t>
            </a:r>
            <a:r>
              <a:rPr lang="en-US" altLang="zh-CN" dirty="0"/>
              <a:t>1912</a:t>
            </a:r>
            <a:r>
              <a:rPr lang="zh-CN" altLang="en-US" dirty="0"/>
              <a:t>年去世，数学界组织者给爱因斯坦去了一封信，希望他出个纪念文集来纪念庞加莱。爱因斯坦百般推脱，由于事务繁忙，实在没力气写了，最后不了了之。</a:t>
            </a:r>
            <a:endParaRPr lang="en-US" altLang="zh-CN" dirty="0"/>
          </a:p>
          <a:p>
            <a:endParaRPr lang="en-US" altLang="zh-CN" dirty="0"/>
          </a:p>
          <a:p>
            <a:endParaRPr lang="en-US" altLang="zh-CN" dirty="0"/>
          </a:p>
          <a:p>
            <a:r>
              <a:rPr lang="zh-CN" altLang="en-US" dirty="0"/>
              <a:t>但爱因斯坦最终在</a:t>
            </a:r>
            <a:r>
              <a:rPr lang="en-US" altLang="zh-CN" dirty="0"/>
              <a:t>1921</a:t>
            </a:r>
            <a:r>
              <a:rPr lang="zh-CN" altLang="en-US" dirty="0"/>
              <a:t>年的讲演中公正地肯定了庞加莱对相对论的贡献。他评价庞加莱为相对论先驱之一：“洛伦兹已经认出了以他命名的变换对于麦克斯韦方程组的分析是基本的，而庞加莱进一步深化了这个远见</a:t>
            </a:r>
            <a:r>
              <a:rPr lang="en-US" altLang="zh-CN" dirty="0"/>
              <a:t>……”</a:t>
            </a:r>
            <a:endParaRPr lang="en-US" altLang="zh-CN" dirty="0"/>
          </a:p>
          <a:p>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06027"/>
            <a:ext cx="3053852" cy="3829723"/>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716" y="622360"/>
            <a:ext cx="3522984" cy="2183667"/>
          </a:xfrm>
          <a:prstGeom prst="rect">
            <a:avLst/>
          </a:prstGeom>
        </p:spPr>
      </p:pic>
    </p:spTree>
  </p:cSld>
  <p:clrMapOvr>
    <a:masterClrMapping/>
  </p:clrMapOvr>
  <p:transition>
    <p:newsfla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5052378" y="-309562"/>
            <a:ext cx="1795463" cy="3938588"/>
          </a:xfrm>
          <a:prstGeom prst="rect">
            <a:avLst/>
          </a:prstGeom>
          <a:noFill/>
        </p:spPr>
        <p:txBody>
          <a:bodyPr wrap="none">
            <a:spAutoFit/>
          </a:bodyPr>
          <a:lstStyle/>
          <a:p>
            <a:pPr marR="0" algn="ctr" defTabSz="914400" eaLnBrk="1" fontAlgn="auto" hangingPunct="1">
              <a:spcBef>
                <a:spcPts val="0"/>
              </a:spcBef>
              <a:spcAft>
                <a:spcPts val="0"/>
              </a:spcAft>
              <a:buClrTx/>
              <a:buSzTx/>
              <a:buFontTx/>
              <a:defRPr/>
            </a:pPr>
            <a:r>
              <a:rPr kumimoji="0" lang="en-US" altLang="zh-CN" sz="25000" kern="1200" cap="none" spc="0" normalizeH="0" baseline="0" noProof="0" dirty="0">
                <a:solidFill>
                  <a:schemeClr val="accent3"/>
                </a:solidFill>
                <a:latin typeface="Impact" panose="020B0806030902050204" pitchFamily="34" charset="0"/>
                <a:ea typeface="+mn-ea"/>
                <a:cs typeface="+mn-cs"/>
                <a:sym typeface="+mn-ea"/>
              </a:rPr>
              <a:t>2</a:t>
            </a:r>
            <a:endParaRPr kumimoji="0" lang="zh-CN" altLang="en-US" sz="25000" kern="1200" cap="none" spc="0" normalizeH="0" baseline="0" noProof="0" dirty="0">
              <a:solidFill>
                <a:schemeClr val="accent3"/>
              </a:solidFill>
              <a:latin typeface="Impact" panose="020B0806030902050204" pitchFamily="34" charset="0"/>
              <a:ea typeface="+mn-ea"/>
              <a:cs typeface="+mn-cs"/>
              <a:sym typeface="+mn-ea"/>
            </a:endParaRPr>
          </a:p>
        </p:txBody>
      </p:sp>
      <p:sp>
        <p:nvSpPr>
          <p:cNvPr id="3" name="任意多边形 2"/>
          <p:cNvSpPr/>
          <p:nvPr/>
        </p:nvSpPr>
        <p:spPr>
          <a:xfrm>
            <a:off x="0" y="2921000"/>
            <a:ext cx="12192000" cy="2070100"/>
          </a:xfrm>
          <a:custGeom>
            <a:avLst/>
            <a:gdLst>
              <a:gd name="connsiteX0" fmla="*/ 0 w 12192000"/>
              <a:gd name="connsiteY0" fmla="*/ 0 h 2070437"/>
              <a:gd name="connsiteX1" fmla="*/ 5436625 w 12192000"/>
              <a:gd name="connsiteY1" fmla="*/ 0 h 2070437"/>
              <a:gd name="connsiteX2" fmla="*/ 5525440 w 12192000"/>
              <a:gd name="connsiteY2" fmla="*/ 7837 h 2070437"/>
              <a:gd name="connsiteX3" fmla="*/ 6091201 w 12192000"/>
              <a:gd name="connsiteY3" fmla="*/ 559628 h 2070437"/>
              <a:gd name="connsiteX4" fmla="*/ 6096239 w 12192000"/>
              <a:gd name="connsiteY4" fmla="*/ 609600 h 2070437"/>
              <a:gd name="connsiteX5" fmla="*/ 6114805 w 12192000"/>
              <a:gd name="connsiteY5" fmla="*/ 609600 h 2070437"/>
              <a:gd name="connsiteX6" fmla="*/ 6119842 w 12192000"/>
              <a:gd name="connsiteY6" fmla="*/ 559628 h 2070437"/>
              <a:gd name="connsiteX7" fmla="*/ 6685604 w 12192000"/>
              <a:gd name="connsiteY7" fmla="*/ 7837 h 2070437"/>
              <a:gd name="connsiteX8" fmla="*/ 6774419 w 12192000"/>
              <a:gd name="connsiteY8" fmla="*/ 0 h 2070437"/>
              <a:gd name="connsiteX9" fmla="*/ 12192000 w 12192000"/>
              <a:gd name="connsiteY9" fmla="*/ 0 h 2070437"/>
              <a:gd name="connsiteX10" fmla="*/ 12192000 w 12192000"/>
              <a:gd name="connsiteY10" fmla="*/ 2070437 h 2070437"/>
              <a:gd name="connsiteX11" fmla="*/ 0 w 12192000"/>
              <a:gd name="connsiteY11" fmla="*/ 2070437 h 207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70437">
                <a:moveTo>
                  <a:pt x="0" y="0"/>
                </a:moveTo>
                <a:lnTo>
                  <a:pt x="5436625" y="0"/>
                </a:lnTo>
                <a:lnTo>
                  <a:pt x="5525440" y="7837"/>
                </a:lnTo>
                <a:cubicBezTo>
                  <a:pt x="5808922" y="58474"/>
                  <a:pt x="6033693" y="278587"/>
                  <a:pt x="6091201" y="559628"/>
                </a:cubicBezTo>
                <a:lnTo>
                  <a:pt x="6096239" y="609600"/>
                </a:lnTo>
                <a:lnTo>
                  <a:pt x="6114805" y="609600"/>
                </a:lnTo>
                <a:lnTo>
                  <a:pt x="6119842" y="559628"/>
                </a:lnTo>
                <a:cubicBezTo>
                  <a:pt x="6177351" y="278587"/>
                  <a:pt x="6402121" y="58474"/>
                  <a:pt x="6685604" y="7837"/>
                </a:cubicBezTo>
                <a:lnTo>
                  <a:pt x="6774419" y="0"/>
                </a:lnTo>
                <a:lnTo>
                  <a:pt x="12192000" y="0"/>
                </a:lnTo>
                <a:lnTo>
                  <a:pt x="12192000" y="2070437"/>
                </a:lnTo>
                <a:lnTo>
                  <a:pt x="0" y="20704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任意多边形 11"/>
          <p:cNvSpPr/>
          <p:nvPr/>
        </p:nvSpPr>
        <p:spPr>
          <a:xfrm>
            <a:off x="0" y="3330575"/>
            <a:ext cx="12192000" cy="3527425"/>
          </a:xfrm>
          <a:custGeom>
            <a:avLst/>
            <a:gdLst>
              <a:gd name="connsiteX0" fmla="*/ 0 w 12192001"/>
              <a:gd name="connsiteY0" fmla="*/ 0 h 3527762"/>
              <a:gd name="connsiteX1" fmla="*/ 5436627 w 12192001"/>
              <a:gd name="connsiteY1" fmla="*/ 0 h 3527762"/>
              <a:gd name="connsiteX2" fmla="*/ 5525442 w 12192001"/>
              <a:gd name="connsiteY2" fmla="*/ 7837 h 3527762"/>
              <a:gd name="connsiteX3" fmla="*/ 6091203 w 12192001"/>
              <a:gd name="connsiteY3" fmla="*/ 559628 h 3527762"/>
              <a:gd name="connsiteX4" fmla="*/ 6096240 w 12192001"/>
              <a:gd name="connsiteY4" fmla="*/ 609600 h 3527762"/>
              <a:gd name="connsiteX5" fmla="*/ 6114806 w 12192001"/>
              <a:gd name="connsiteY5" fmla="*/ 609600 h 3527762"/>
              <a:gd name="connsiteX6" fmla="*/ 6119843 w 12192001"/>
              <a:gd name="connsiteY6" fmla="*/ 559628 h 3527762"/>
              <a:gd name="connsiteX7" fmla="*/ 6685605 w 12192001"/>
              <a:gd name="connsiteY7" fmla="*/ 7837 h 3527762"/>
              <a:gd name="connsiteX8" fmla="*/ 6774420 w 12192001"/>
              <a:gd name="connsiteY8" fmla="*/ 0 h 3527762"/>
              <a:gd name="connsiteX9" fmla="*/ 12192001 w 12192001"/>
              <a:gd name="connsiteY9" fmla="*/ 0 h 3527762"/>
              <a:gd name="connsiteX10" fmla="*/ 12192001 w 12192001"/>
              <a:gd name="connsiteY10" fmla="*/ 1841837 h 3527762"/>
              <a:gd name="connsiteX11" fmla="*/ 12192001 w 12192001"/>
              <a:gd name="connsiteY11" fmla="*/ 2070437 h 3527762"/>
              <a:gd name="connsiteX12" fmla="*/ 12192001 w 12192001"/>
              <a:gd name="connsiteY12" fmla="*/ 3527762 h 3527762"/>
              <a:gd name="connsiteX13" fmla="*/ 0 w 12192001"/>
              <a:gd name="connsiteY13" fmla="*/ 3527762 h 3527762"/>
              <a:gd name="connsiteX14" fmla="*/ 0 w 12192001"/>
              <a:gd name="connsiteY14" fmla="*/ 2070437 h 3527762"/>
              <a:gd name="connsiteX15" fmla="*/ 0 w 12192001"/>
              <a:gd name="connsiteY15" fmla="*/ 1841837 h 352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527762">
                <a:moveTo>
                  <a:pt x="0" y="0"/>
                </a:moveTo>
                <a:lnTo>
                  <a:pt x="5436627" y="0"/>
                </a:lnTo>
                <a:lnTo>
                  <a:pt x="5525442" y="7837"/>
                </a:lnTo>
                <a:cubicBezTo>
                  <a:pt x="5808923" y="58474"/>
                  <a:pt x="6033695" y="278587"/>
                  <a:pt x="6091203" y="559628"/>
                </a:cubicBezTo>
                <a:lnTo>
                  <a:pt x="6096240" y="609600"/>
                </a:lnTo>
                <a:lnTo>
                  <a:pt x="6114806" y="609600"/>
                </a:lnTo>
                <a:lnTo>
                  <a:pt x="6119843" y="559628"/>
                </a:lnTo>
                <a:cubicBezTo>
                  <a:pt x="6177352" y="278587"/>
                  <a:pt x="6402122" y="58474"/>
                  <a:pt x="6685605" y="7837"/>
                </a:cubicBezTo>
                <a:lnTo>
                  <a:pt x="6774420" y="0"/>
                </a:lnTo>
                <a:lnTo>
                  <a:pt x="12192001" y="0"/>
                </a:lnTo>
                <a:lnTo>
                  <a:pt x="12192001" y="1841837"/>
                </a:lnTo>
                <a:lnTo>
                  <a:pt x="12192001" y="2070437"/>
                </a:lnTo>
                <a:lnTo>
                  <a:pt x="12192001" y="3527762"/>
                </a:lnTo>
                <a:lnTo>
                  <a:pt x="0" y="3527762"/>
                </a:lnTo>
                <a:lnTo>
                  <a:pt x="0" y="2070437"/>
                </a:lnTo>
                <a:lnTo>
                  <a:pt x="0" y="18418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557" name="文本框 6"/>
          <p:cNvSpPr txBox="1"/>
          <p:nvPr/>
        </p:nvSpPr>
        <p:spPr>
          <a:xfrm>
            <a:off x="2831467" y="4189413"/>
            <a:ext cx="6529070" cy="1014730"/>
          </a:xfrm>
          <a:prstGeom prst="rect">
            <a:avLst/>
          </a:prstGeom>
          <a:noFill/>
          <a:ln w="9525">
            <a:noFill/>
          </a:ln>
        </p:spPr>
        <p:txBody>
          <a:bodyPr wrap="none">
            <a:spAutoFit/>
          </a:bodyPr>
          <a:lstStyle/>
          <a:p>
            <a:pPr algn="ctr" eaLnBrk="1" hangingPunct="1"/>
            <a:r>
              <a:rPr lang="zh-CN" altLang="en-US" sz="6000" dirty="0">
                <a:solidFill>
                  <a:schemeClr val="bg1"/>
                </a:solidFill>
                <a:latin typeface="方正正中黑_GBK" panose="02000000000000000000" pitchFamily="2" charset="-122"/>
                <a:ea typeface="方正正中黑_GBK" panose="02000000000000000000" pitchFamily="2" charset="-122"/>
              </a:rPr>
              <a:t> </a:t>
            </a:r>
            <a:r>
              <a:rPr lang="zh-CN" altLang="en-US" sz="6000" dirty="0">
                <a:solidFill>
                  <a:schemeClr val="bg1"/>
                </a:solidFill>
                <a:latin typeface="微软雅黑" panose="020B0503020204020204" pitchFamily="34" charset="-122"/>
                <a:sym typeface="+mn-ea"/>
              </a:rPr>
              <a:t>庞加莱的主要成就</a:t>
            </a:r>
            <a:endParaRPr lang="zh-CN" altLang="en-US" sz="6000" dirty="0">
              <a:solidFill>
                <a:schemeClr val="bg1"/>
              </a:solidFill>
              <a:latin typeface="方正正中黑_GBK" panose="02000000000000000000" pitchFamily="2" charset="-122"/>
              <a:ea typeface="方正正中黑_GBK" panose="02000000000000000000" pitchFamily="2"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grpId="2" nodeType="withEffect">
                                  <p:stCondLst>
                                    <p:cond delay="0"/>
                                  </p:stCondLst>
                                  <p:iterate type="lt">
                                    <p:tmPct val="10000"/>
                                  </p:iterate>
                                  <p:childTnLst>
                                    <p:animScale>
                                      <p:cBhvr>
                                        <p:cTn id="6" dur="187" fill="hold">
                                          <p:stCondLst>
                                            <p:cond delay="0"/>
                                          </p:stCondLst>
                                        </p:cTn>
                                        <p:tgtEl>
                                          <p:spTgt spid="23557"/>
                                        </p:tgtEl>
                                      </p:cBhvr>
                                      <p:from x="100000" y="100000"/>
                                      <p:to x="140000" y="60000"/>
                                    </p:animScale>
                                    <p:animScale>
                                      <p:cBhvr>
                                        <p:cTn id="7" dur="62" fill="hold">
                                          <p:stCondLst>
                                            <p:cond delay="187"/>
                                          </p:stCondLst>
                                        </p:cTn>
                                        <p:tgtEl>
                                          <p:spTgt spid="23557"/>
                                        </p:tgtEl>
                                      </p:cBhvr>
                                      <p:from x="140000" y="60000"/>
                                      <p:to x="80000" y="120000"/>
                                    </p:animScale>
                                    <p:animScale>
                                      <p:cBhvr>
                                        <p:cTn id="8" dur="187" fill="hold">
                                          <p:stCondLst>
                                            <p:cond delay="250"/>
                                          </p:stCondLst>
                                        </p:cTn>
                                        <p:tgtEl>
                                          <p:spTgt spid="23557"/>
                                        </p:tgtEl>
                                      </p:cBhvr>
                                      <p:from x="80000" y="120000"/>
                                      <p:to x="120000" y="80000"/>
                                    </p:animScale>
                                    <p:animScale>
                                      <p:cBhvr>
                                        <p:cTn id="9" dur="187" fill="hold">
                                          <p:stCondLst>
                                            <p:cond delay="438"/>
                                          </p:stCondLst>
                                        </p:cTn>
                                        <p:tgtEl>
                                          <p:spTgt spid="23557"/>
                                        </p:tgtEl>
                                      </p:cBhvr>
                                      <p:from x="120000" y="80000"/>
                                      <p:to x="90000" y="110000"/>
                                    </p:animScale>
                                    <p:animScale>
                                      <p:cBhvr>
                                        <p:cTn id="10" dur="187" fill="hold">
                                          <p:stCondLst>
                                            <p:cond delay="625"/>
                                          </p:stCondLst>
                                        </p:cTn>
                                        <p:tgtEl>
                                          <p:spTgt spid="23557"/>
                                        </p:tgtEl>
                                      </p:cBhvr>
                                      <p:from x="90000" y="110000"/>
                                      <p:to x="105000" y="95000"/>
                                    </p:animScale>
                                    <p:animScale>
                                      <p:cBhvr>
                                        <p:cTn id="11" dur="187" fill="hold">
                                          <p:stCondLst>
                                            <p:cond delay="813"/>
                                          </p:stCondLst>
                                        </p:cTn>
                                        <p:tgtEl>
                                          <p:spTgt spid="23557"/>
                                        </p:tgtEl>
                                      </p:cBhvr>
                                      <p:from x="105000" y="95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p:bldP spid="23557" grpId="1"/>
      <p:bldP spid="23557"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53966" y="2438579"/>
            <a:ext cx="1480100" cy="2170813"/>
          </a:xfrm>
          <a:prstGeom prst="rect">
            <a:avLst/>
          </a:prstGeom>
        </p:spPr>
      </p:pic>
      <p:sp>
        <p:nvSpPr>
          <p:cNvPr id="4" name="文本框 3"/>
          <p:cNvSpPr txBox="1"/>
          <p:nvPr/>
        </p:nvSpPr>
        <p:spPr>
          <a:xfrm>
            <a:off x="844420" y="881742"/>
            <a:ext cx="3419669" cy="584775"/>
          </a:xfrm>
          <a:prstGeom prst="rect">
            <a:avLst/>
          </a:prstGeom>
          <a:noFill/>
        </p:spPr>
        <p:txBody>
          <a:bodyPr wrap="square" rtlCol="0">
            <a:spAutoFit/>
          </a:bodyPr>
          <a:lstStyle/>
          <a:p>
            <a:r>
              <a:rPr lang="zh-CN" altLang="en-US" sz="3200" dirty="0"/>
              <a:t>“数学全才”：</a:t>
            </a:r>
            <a:endParaRPr lang="zh-CN" altLang="en-US" sz="3200" dirty="0"/>
          </a:p>
        </p:txBody>
      </p:sp>
      <p:sp>
        <p:nvSpPr>
          <p:cNvPr id="7" name="文本框 6"/>
          <p:cNvSpPr txBox="1"/>
          <p:nvPr/>
        </p:nvSpPr>
        <p:spPr>
          <a:xfrm>
            <a:off x="3108796" y="1869520"/>
            <a:ext cx="1480100" cy="369332"/>
          </a:xfrm>
          <a:prstGeom prst="rect">
            <a:avLst/>
          </a:prstGeom>
          <a:noFill/>
        </p:spPr>
        <p:txBody>
          <a:bodyPr wrap="square" rtlCol="0">
            <a:spAutoFit/>
          </a:bodyPr>
          <a:lstStyle/>
          <a:p>
            <a:r>
              <a:rPr lang="zh-CN" altLang="en-US" dirty="0"/>
              <a:t>函数论</a:t>
            </a:r>
            <a:endParaRPr lang="zh-CN" altLang="en-US" dirty="0"/>
          </a:p>
        </p:txBody>
      </p:sp>
      <p:sp>
        <p:nvSpPr>
          <p:cNvPr id="8" name="文本框 7"/>
          <p:cNvSpPr txBox="1"/>
          <p:nvPr/>
        </p:nvSpPr>
        <p:spPr>
          <a:xfrm>
            <a:off x="1477628" y="3290501"/>
            <a:ext cx="2694214" cy="646331"/>
          </a:xfrm>
          <a:prstGeom prst="rect">
            <a:avLst/>
          </a:prstGeom>
          <a:noFill/>
        </p:spPr>
        <p:txBody>
          <a:bodyPr wrap="square" rtlCol="0">
            <a:spAutoFit/>
          </a:bodyPr>
          <a:lstStyle/>
          <a:p>
            <a:r>
              <a:rPr lang="en-US" altLang="zh-CN" dirty="0"/>
              <a:t>Abelian</a:t>
            </a:r>
            <a:r>
              <a:rPr lang="zh-CN" altLang="en-US" dirty="0"/>
              <a:t>函数和代数几何（学）</a:t>
            </a:r>
            <a:endParaRPr lang="zh-CN" altLang="en-US" dirty="0"/>
          </a:p>
        </p:txBody>
      </p:sp>
      <p:sp>
        <p:nvSpPr>
          <p:cNvPr id="9" name="文本框 8"/>
          <p:cNvSpPr txBox="1"/>
          <p:nvPr/>
        </p:nvSpPr>
        <p:spPr>
          <a:xfrm>
            <a:off x="3280331" y="5208814"/>
            <a:ext cx="878308" cy="369332"/>
          </a:xfrm>
          <a:prstGeom prst="rect">
            <a:avLst/>
          </a:prstGeom>
          <a:noFill/>
        </p:spPr>
        <p:txBody>
          <a:bodyPr wrap="square" rtlCol="0">
            <a:spAutoFit/>
          </a:bodyPr>
          <a:lstStyle/>
          <a:p>
            <a:r>
              <a:rPr lang="zh-CN" altLang="en-US" dirty="0"/>
              <a:t>数论</a:t>
            </a:r>
            <a:endParaRPr lang="zh-CN" altLang="en-US" dirty="0"/>
          </a:p>
        </p:txBody>
      </p:sp>
      <p:sp>
        <p:nvSpPr>
          <p:cNvPr id="10" name="文本框 9"/>
          <p:cNvSpPr txBox="1"/>
          <p:nvPr/>
        </p:nvSpPr>
        <p:spPr>
          <a:xfrm>
            <a:off x="5381372" y="1373546"/>
            <a:ext cx="915287" cy="369332"/>
          </a:xfrm>
          <a:prstGeom prst="rect">
            <a:avLst/>
          </a:prstGeom>
          <a:noFill/>
        </p:spPr>
        <p:txBody>
          <a:bodyPr wrap="square" rtlCol="0">
            <a:spAutoFit/>
          </a:bodyPr>
          <a:lstStyle/>
          <a:p>
            <a:r>
              <a:rPr lang="zh-CN" altLang="en-US" dirty="0"/>
              <a:t>代数学</a:t>
            </a:r>
            <a:endParaRPr lang="zh-CN" altLang="en-US" dirty="0"/>
          </a:p>
        </p:txBody>
      </p:sp>
      <p:sp>
        <p:nvSpPr>
          <p:cNvPr id="11" name="文本框 10"/>
          <p:cNvSpPr txBox="1"/>
          <p:nvPr/>
        </p:nvSpPr>
        <p:spPr>
          <a:xfrm>
            <a:off x="7527279" y="1760447"/>
            <a:ext cx="2397967" cy="369332"/>
          </a:xfrm>
          <a:prstGeom prst="rect">
            <a:avLst/>
          </a:prstGeom>
          <a:noFill/>
        </p:spPr>
        <p:txBody>
          <a:bodyPr wrap="square" rtlCol="0">
            <a:spAutoFit/>
          </a:bodyPr>
          <a:lstStyle/>
          <a:p>
            <a:r>
              <a:rPr lang="zh-CN" altLang="en-US" dirty="0"/>
              <a:t>微分方程和天体力学</a:t>
            </a:r>
            <a:endParaRPr lang="zh-CN" altLang="en-US" dirty="0"/>
          </a:p>
        </p:txBody>
      </p:sp>
      <p:sp>
        <p:nvSpPr>
          <p:cNvPr id="13" name="文本框 12"/>
          <p:cNvSpPr txBox="1"/>
          <p:nvPr/>
        </p:nvSpPr>
        <p:spPr>
          <a:xfrm>
            <a:off x="7946213" y="3244334"/>
            <a:ext cx="1272432" cy="369332"/>
          </a:xfrm>
          <a:prstGeom prst="rect">
            <a:avLst/>
          </a:prstGeom>
          <a:noFill/>
        </p:spPr>
        <p:txBody>
          <a:bodyPr wrap="square" rtlCol="0">
            <a:spAutoFit/>
          </a:bodyPr>
          <a:lstStyle/>
          <a:p>
            <a:r>
              <a:rPr lang="zh-CN" altLang="en-US" dirty="0"/>
              <a:t>代数拓扑</a:t>
            </a:r>
            <a:endParaRPr lang="zh-CN" altLang="en-US" dirty="0"/>
          </a:p>
        </p:txBody>
      </p:sp>
      <p:sp>
        <p:nvSpPr>
          <p:cNvPr id="14" name="文本框 13"/>
          <p:cNvSpPr txBox="1"/>
          <p:nvPr/>
        </p:nvSpPr>
        <p:spPr>
          <a:xfrm>
            <a:off x="5270909" y="5477000"/>
            <a:ext cx="1136215" cy="830997"/>
          </a:xfrm>
          <a:prstGeom prst="rect">
            <a:avLst/>
          </a:prstGeom>
          <a:noFill/>
        </p:spPr>
        <p:txBody>
          <a:bodyPr wrap="square" rtlCol="0">
            <a:spAutoFit/>
          </a:bodyPr>
          <a:lstStyle/>
          <a:p>
            <a:r>
              <a:rPr lang="en-US" altLang="zh-CN" sz="4800" dirty="0"/>
              <a:t>······</a:t>
            </a:r>
            <a:endParaRPr lang="zh-CN" altLang="en-US" sz="4800" dirty="0"/>
          </a:p>
        </p:txBody>
      </p:sp>
      <p:sp>
        <p:nvSpPr>
          <p:cNvPr id="15" name="文本框 14"/>
          <p:cNvSpPr txBox="1"/>
          <p:nvPr/>
        </p:nvSpPr>
        <p:spPr>
          <a:xfrm>
            <a:off x="7870372" y="5208814"/>
            <a:ext cx="2547257" cy="369332"/>
          </a:xfrm>
          <a:prstGeom prst="rect">
            <a:avLst/>
          </a:prstGeom>
          <a:noFill/>
        </p:spPr>
        <p:txBody>
          <a:bodyPr wrap="square" rtlCol="0">
            <a:spAutoFit/>
          </a:bodyPr>
          <a:lstStyle/>
          <a:p>
            <a:r>
              <a:rPr lang="zh-CN" altLang="en-US" dirty="0"/>
              <a:t>偏微分方程和 数学物理</a:t>
            </a:r>
            <a:endParaRPr lang="zh-CN" altLang="en-US" dirty="0"/>
          </a:p>
        </p:txBody>
      </p:sp>
      <p:sp>
        <p:nvSpPr>
          <p:cNvPr id="16" name="箭头: 右 15"/>
          <p:cNvSpPr/>
          <p:nvPr/>
        </p:nvSpPr>
        <p:spPr>
          <a:xfrm rot="10800000">
            <a:off x="4085271" y="3244334"/>
            <a:ext cx="51318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p:cNvSpPr/>
          <p:nvPr/>
        </p:nvSpPr>
        <p:spPr>
          <a:xfrm>
            <a:off x="5654351" y="4786604"/>
            <a:ext cx="372091" cy="513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p:cNvSpPr/>
          <p:nvPr/>
        </p:nvSpPr>
        <p:spPr>
          <a:xfrm>
            <a:off x="7014095" y="3244334"/>
            <a:ext cx="51318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p:cNvSpPr/>
          <p:nvPr/>
        </p:nvSpPr>
        <p:spPr>
          <a:xfrm rot="19301001">
            <a:off x="6954871" y="2111861"/>
            <a:ext cx="51318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rot="16200000">
            <a:off x="5582425" y="1832373"/>
            <a:ext cx="51318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p:cNvSpPr/>
          <p:nvPr/>
        </p:nvSpPr>
        <p:spPr>
          <a:xfrm rot="8420443">
            <a:off x="4105438" y="4601937"/>
            <a:ext cx="51318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p:cNvSpPr/>
          <p:nvPr/>
        </p:nvSpPr>
        <p:spPr>
          <a:xfrm rot="12300197">
            <a:off x="4225848" y="2131891"/>
            <a:ext cx="51318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p:cNvSpPr/>
          <p:nvPr/>
        </p:nvSpPr>
        <p:spPr>
          <a:xfrm rot="2677556">
            <a:off x="7090542" y="4601937"/>
            <a:ext cx="51318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1800876">
            <a:off x="6346825" y="2743200"/>
            <a:ext cx="1525588" cy="2090738"/>
          </a:xfrm>
          <a:custGeom>
            <a:avLst/>
            <a:gdLst>
              <a:gd name="connsiteX0" fmla="*/ 763176 w 1526352"/>
              <a:gd name="connsiteY0" fmla="*/ 0 h 2090829"/>
              <a:gd name="connsiteX1" fmla="*/ 1526352 w 1526352"/>
              <a:gd name="connsiteY1" fmla="*/ 763176 h 2090829"/>
              <a:gd name="connsiteX2" fmla="*/ 1209344 w 1526352"/>
              <a:gd name="connsiteY2" fmla="*/ 763176 h 2090829"/>
              <a:gd name="connsiteX3" fmla="*/ 1084758 w 1526352"/>
              <a:gd name="connsiteY3" fmla="*/ 1838770 h 2090829"/>
              <a:gd name="connsiteX4" fmla="*/ 881171 w 1526352"/>
              <a:gd name="connsiteY4" fmla="*/ 1906754 h 2090829"/>
              <a:gd name="connsiteX5" fmla="*/ 626719 w 1526352"/>
              <a:gd name="connsiteY5" fmla="*/ 2016597 h 2090829"/>
              <a:gd name="connsiteX6" fmla="*/ 486169 w 1526352"/>
              <a:gd name="connsiteY6" fmla="*/ 2090829 h 2090829"/>
              <a:gd name="connsiteX7" fmla="*/ 317008 w 1526352"/>
              <a:gd name="connsiteY7" fmla="*/ 763176 h 2090829"/>
              <a:gd name="connsiteX8" fmla="*/ 0 w 1526352"/>
              <a:gd name="connsiteY8" fmla="*/ 763176 h 20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6352" h="2090829">
                <a:moveTo>
                  <a:pt x="763176" y="0"/>
                </a:moveTo>
                <a:lnTo>
                  <a:pt x="1526352" y="763176"/>
                </a:lnTo>
                <a:lnTo>
                  <a:pt x="1209344" y="763176"/>
                </a:lnTo>
                <a:lnTo>
                  <a:pt x="1084758" y="1838770"/>
                </a:lnTo>
                <a:lnTo>
                  <a:pt x="881171" y="1906754"/>
                </a:lnTo>
                <a:cubicBezTo>
                  <a:pt x="798224" y="1938540"/>
                  <a:pt x="713061" y="1975211"/>
                  <a:pt x="626719" y="2016597"/>
                </a:cubicBezTo>
                <a:lnTo>
                  <a:pt x="486169" y="2090829"/>
                </a:lnTo>
                <a:lnTo>
                  <a:pt x="317008" y="763176"/>
                </a:lnTo>
                <a:lnTo>
                  <a:pt x="0" y="7631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 name="任意多边形 2"/>
          <p:cNvSpPr/>
          <p:nvPr/>
        </p:nvSpPr>
        <p:spPr>
          <a:xfrm>
            <a:off x="5022850" y="1430338"/>
            <a:ext cx="2243138" cy="3151188"/>
          </a:xfrm>
          <a:custGeom>
            <a:avLst/>
            <a:gdLst>
              <a:gd name="connsiteX0" fmla="*/ 1121434 w 2242868"/>
              <a:gd name="connsiteY0" fmla="*/ 0 h 3149686"/>
              <a:gd name="connsiteX1" fmla="*/ 2242868 w 2242868"/>
              <a:gd name="connsiteY1" fmla="*/ 1121434 h 3149686"/>
              <a:gd name="connsiteX2" fmla="*/ 1777047 w 2242868"/>
              <a:gd name="connsiteY2" fmla="*/ 1121434 h 3149686"/>
              <a:gd name="connsiteX3" fmla="*/ 1543567 w 2242868"/>
              <a:gd name="connsiteY3" fmla="*/ 3137144 h 3149686"/>
              <a:gd name="connsiteX4" fmla="*/ 1483120 w 2242868"/>
              <a:gd name="connsiteY4" fmla="*/ 3130080 h 3149686"/>
              <a:gd name="connsiteX5" fmla="*/ 1187571 w 2242868"/>
              <a:gd name="connsiteY5" fmla="*/ 3118863 h 3149686"/>
              <a:gd name="connsiteX6" fmla="*/ 892022 w 2242868"/>
              <a:gd name="connsiteY6" fmla="*/ 3130080 h 3149686"/>
              <a:gd name="connsiteX7" fmla="*/ 724247 w 2242868"/>
              <a:gd name="connsiteY7" fmla="*/ 3149686 h 3149686"/>
              <a:gd name="connsiteX8" fmla="*/ 465821 w 2242868"/>
              <a:gd name="connsiteY8" fmla="*/ 1121434 h 3149686"/>
              <a:gd name="connsiteX9" fmla="*/ 0 w 2242868"/>
              <a:gd name="connsiteY9" fmla="*/ 1121434 h 314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868" h="3149686">
                <a:moveTo>
                  <a:pt x="1121434" y="0"/>
                </a:moveTo>
                <a:lnTo>
                  <a:pt x="2242868" y="1121434"/>
                </a:lnTo>
                <a:lnTo>
                  <a:pt x="1777047" y="1121434"/>
                </a:lnTo>
                <a:lnTo>
                  <a:pt x="1543567" y="3137144"/>
                </a:lnTo>
                <a:lnTo>
                  <a:pt x="1483120" y="3130080"/>
                </a:lnTo>
                <a:cubicBezTo>
                  <a:pt x="1387655" y="3122725"/>
                  <a:pt x="1288811" y="3118863"/>
                  <a:pt x="1187571" y="3118863"/>
                </a:cubicBezTo>
                <a:cubicBezTo>
                  <a:pt x="1086331" y="3118863"/>
                  <a:pt x="987487" y="3122725"/>
                  <a:pt x="892022" y="3130080"/>
                </a:cubicBezTo>
                <a:lnTo>
                  <a:pt x="724247" y="3149686"/>
                </a:lnTo>
                <a:lnTo>
                  <a:pt x="465821" y="1121434"/>
                </a:lnTo>
                <a:lnTo>
                  <a:pt x="0" y="11214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 name="任意多边形 3"/>
          <p:cNvSpPr/>
          <p:nvPr/>
        </p:nvSpPr>
        <p:spPr>
          <a:xfrm rot="19775508">
            <a:off x="4238625" y="2647950"/>
            <a:ext cx="1658938" cy="2230438"/>
          </a:xfrm>
          <a:custGeom>
            <a:avLst/>
            <a:gdLst>
              <a:gd name="connsiteX0" fmla="*/ 829378 w 1658756"/>
              <a:gd name="connsiteY0" fmla="*/ 0 h 2229929"/>
              <a:gd name="connsiteX1" fmla="*/ 1658756 w 1658756"/>
              <a:gd name="connsiteY1" fmla="*/ 829378 h 2229929"/>
              <a:gd name="connsiteX2" fmla="*/ 1314249 w 1658756"/>
              <a:gd name="connsiteY2" fmla="*/ 829378 h 2229929"/>
              <a:gd name="connsiteX3" fmla="*/ 1152023 w 1658756"/>
              <a:gd name="connsiteY3" fmla="*/ 2229929 h 2229929"/>
              <a:gd name="connsiteX4" fmla="*/ 902202 w 1658756"/>
              <a:gd name="connsiteY4" fmla="*/ 2120043 h 2229929"/>
              <a:gd name="connsiteX5" fmla="*/ 548147 w 1658756"/>
              <a:gd name="connsiteY5" fmla="*/ 2008125 h 2229929"/>
              <a:gd name="connsiteX6" fmla="*/ 493270 w 1658756"/>
              <a:gd name="connsiteY6" fmla="*/ 1996941 h 2229929"/>
              <a:gd name="connsiteX7" fmla="*/ 344507 w 1658756"/>
              <a:gd name="connsiteY7" fmla="*/ 829378 h 2229929"/>
              <a:gd name="connsiteX8" fmla="*/ 0 w 1658756"/>
              <a:gd name="connsiteY8" fmla="*/ 829378 h 222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756" h="2229929">
                <a:moveTo>
                  <a:pt x="829378" y="0"/>
                </a:moveTo>
                <a:lnTo>
                  <a:pt x="1658756" y="829378"/>
                </a:lnTo>
                <a:lnTo>
                  <a:pt x="1314249" y="829378"/>
                </a:lnTo>
                <a:lnTo>
                  <a:pt x="1152023" y="2229929"/>
                </a:lnTo>
                <a:lnTo>
                  <a:pt x="902202" y="2120043"/>
                </a:lnTo>
                <a:cubicBezTo>
                  <a:pt x="778111" y="2071511"/>
                  <a:pt x="658928" y="2034004"/>
                  <a:pt x="548147" y="2008125"/>
                </a:cubicBezTo>
                <a:lnTo>
                  <a:pt x="493270" y="1996941"/>
                </a:lnTo>
                <a:lnTo>
                  <a:pt x="344507" y="829378"/>
                </a:lnTo>
                <a:lnTo>
                  <a:pt x="0" y="8293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5"/>
          <p:cNvSpPr/>
          <p:nvPr/>
        </p:nvSpPr>
        <p:spPr>
          <a:xfrm>
            <a:off x="3860800" y="4494213"/>
            <a:ext cx="4699000" cy="704850"/>
          </a:xfrm>
          <a:custGeom>
            <a:avLst/>
            <a:gdLst>
              <a:gd name="connsiteX0" fmla="*/ 0 w 4658264"/>
              <a:gd name="connsiteY0" fmla="*/ 0 h 802255"/>
              <a:gd name="connsiteX1" fmla="*/ 4658264 w 4658264"/>
              <a:gd name="connsiteY1" fmla="*/ 0 h 802255"/>
              <a:gd name="connsiteX2" fmla="*/ 4658264 w 4658264"/>
              <a:gd name="connsiteY2" fmla="*/ 802255 h 802255"/>
              <a:gd name="connsiteX3" fmla="*/ 0 w 4658264"/>
              <a:gd name="connsiteY3" fmla="*/ 802255 h 802255"/>
              <a:gd name="connsiteX4" fmla="*/ 0 w 4658264"/>
              <a:gd name="connsiteY4" fmla="*/ 0 h 802255"/>
              <a:gd name="connsiteX0-1" fmla="*/ 0 w 4658264"/>
              <a:gd name="connsiteY0-2" fmla="*/ 802255 h 802255"/>
              <a:gd name="connsiteX1-3" fmla="*/ 4658264 w 4658264"/>
              <a:gd name="connsiteY1-4" fmla="*/ 0 h 802255"/>
              <a:gd name="connsiteX2-5" fmla="*/ 4658264 w 4658264"/>
              <a:gd name="connsiteY2-6" fmla="*/ 802255 h 802255"/>
              <a:gd name="connsiteX3-7" fmla="*/ 0 w 4658264"/>
              <a:gd name="connsiteY3-8" fmla="*/ 802255 h 802255"/>
              <a:gd name="connsiteX0-9" fmla="*/ 0 w 4658264"/>
              <a:gd name="connsiteY0-10" fmla="*/ 646979 h 646979"/>
              <a:gd name="connsiteX1-11" fmla="*/ 2355011 w 4658264"/>
              <a:gd name="connsiteY1-12" fmla="*/ 0 h 646979"/>
              <a:gd name="connsiteX2-13" fmla="*/ 4658264 w 4658264"/>
              <a:gd name="connsiteY2-14" fmla="*/ 646979 h 646979"/>
              <a:gd name="connsiteX3-15" fmla="*/ 0 w 4658264"/>
              <a:gd name="connsiteY3-16" fmla="*/ 646979 h 646979"/>
              <a:gd name="connsiteX0-17" fmla="*/ 0 w 4658264"/>
              <a:gd name="connsiteY0-18" fmla="*/ 638353 h 638353"/>
              <a:gd name="connsiteX1-19" fmla="*/ 2329131 w 4658264"/>
              <a:gd name="connsiteY1-20" fmla="*/ 0 h 638353"/>
              <a:gd name="connsiteX2-21" fmla="*/ 4658264 w 4658264"/>
              <a:gd name="connsiteY2-22" fmla="*/ 638353 h 638353"/>
              <a:gd name="connsiteX3-23" fmla="*/ 0 w 4658264"/>
              <a:gd name="connsiteY3-24" fmla="*/ 638353 h 638353"/>
              <a:gd name="connsiteX0-25" fmla="*/ 0 w 4658264"/>
              <a:gd name="connsiteY0-26" fmla="*/ 638575 h 638575"/>
              <a:gd name="connsiteX1-27" fmla="*/ 2329131 w 4658264"/>
              <a:gd name="connsiteY1-28" fmla="*/ 222 h 638575"/>
              <a:gd name="connsiteX2-29" fmla="*/ 4658264 w 4658264"/>
              <a:gd name="connsiteY2-30" fmla="*/ 638575 h 638575"/>
              <a:gd name="connsiteX3-31" fmla="*/ 0 w 4658264"/>
              <a:gd name="connsiteY3-32" fmla="*/ 638575 h 638575"/>
              <a:gd name="connsiteX0-33" fmla="*/ 50762 w 4759788"/>
              <a:gd name="connsiteY0-34" fmla="*/ 638353 h 638353"/>
              <a:gd name="connsiteX1-35" fmla="*/ 2379893 w 4759788"/>
              <a:gd name="connsiteY1-36" fmla="*/ 0 h 638353"/>
              <a:gd name="connsiteX2-37" fmla="*/ 4709026 w 4759788"/>
              <a:gd name="connsiteY2-38" fmla="*/ 638353 h 638353"/>
              <a:gd name="connsiteX3-39" fmla="*/ 50762 w 4759788"/>
              <a:gd name="connsiteY3-40" fmla="*/ 638353 h 638353"/>
              <a:gd name="connsiteX0-41" fmla="*/ 51141 w 4760546"/>
              <a:gd name="connsiteY0-42" fmla="*/ 638353 h 638353"/>
              <a:gd name="connsiteX1-43" fmla="*/ 2380272 w 4760546"/>
              <a:gd name="connsiteY1-44" fmla="*/ 0 h 638353"/>
              <a:gd name="connsiteX2-45" fmla="*/ 4709405 w 4760546"/>
              <a:gd name="connsiteY2-46" fmla="*/ 638353 h 638353"/>
              <a:gd name="connsiteX3-47" fmla="*/ 51141 w 4760546"/>
              <a:gd name="connsiteY3-48" fmla="*/ 638353 h 638353"/>
              <a:gd name="connsiteX0-49" fmla="*/ 0 w 4709405"/>
              <a:gd name="connsiteY0-50" fmla="*/ 638353 h 638353"/>
              <a:gd name="connsiteX1-51" fmla="*/ 2329131 w 4709405"/>
              <a:gd name="connsiteY1-52" fmla="*/ 0 h 638353"/>
              <a:gd name="connsiteX2-53" fmla="*/ 4658264 w 4709405"/>
              <a:gd name="connsiteY2-54" fmla="*/ 638353 h 638353"/>
              <a:gd name="connsiteX3-55" fmla="*/ 0 w 4709405"/>
              <a:gd name="connsiteY3-56" fmla="*/ 638353 h 638353"/>
              <a:gd name="connsiteX0-57" fmla="*/ 0 w 4709405"/>
              <a:gd name="connsiteY0-58" fmla="*/ 638353 h 638353"/>
              <a:gd name="connsiteX1-59" fmla="*/ 2329131 w 4709405"/>
              <a:gd name="connsiteY1-60" fmla="*/ 0 h 638353"/>
              <a:gd name="connsiteX2-61" fmla="*/ 4658264 w 4709405"/>
              <a:gd name="connsiteY2-62" fmla="*/ 638353 h 638353"/>
              <a:gd name="connsiteX3-63" fmla="*/ 0 w 4709405"/>
              <a:gd name="connsiteY3-64" fmla="*/ 638353 h 638353"/>
              <a:gd name="connsiteX0-65" fmla="*/ 0 w 4658264"/>
              <a:gd name="connsiteY0-66" fmla="*/ 638353 h 638353"/>
              <a:gd name="connsiteX1-67" fmla="*/ 2329131 w 4658264"/>
              <a:gd name="connsiteY1-68" fmla="*/ 0 h 638353"/>
              <a:gd name="connsiteX2-69" fmla="*/ 4658264 w 4658264"/>
              <a:gd name="connsiteY2-70" fmla="*/ 638353 h 638353"/>
              <a:gd name="connsiteX3-71" fmla="*/ 0 w 4658264"/>
              <a:gd name="connsiteY3-72" fmla="*/ 638353 h 638353"/>
              <a:gd name="connsiteX0-73" fmla="*/ 0 w 4658264"/>
              <a:gd name="connsiteY0-74" fmla="*/ 638353 h 638353"/>
              <a:gd name="connsiteX1-75" fmla="*/ 2329131 w 4658264"/>
              <a:gd name="connsiteY1-76" fmla="*/ 0 h 638353"/>
              <a:gd name="connsiteX2-77" fmla="*/ 4658264 w 4658264"/>
              <a:gd name="connsiteY2-78" fmla="*/ 638353 h 638353"/>
              <a:gd name="connsiteX3-79" fmla="*/ 0 w 4658264"/>
              <a:gd name="connsiteY3-80" fmla="*/ 638353 h 638353"/>
              <a:gd name="connsiteX0-81" fmla="*/ 0 w 4658264"/>
              <a:gd name="connsiteY0-82" fmla="*/ 638353 h 638353"/>
              <a:gd name="connsiteX1-83" fmla="*/ 2329131 w 4658264"/>
              <a:gd name="connsiteY1-84" fmla="*/ 0 h 638353"/>
              <a:gd name="connsiteX2-85" fmla="*/ 4658264 w 4658264"/>
              <a:gd name="connsiteY2-86" fmla="*/ 638353 h 638353"/>
              <a:gd name="connsiteX3-87" fmla="*/ 0 w 4658264"/>
              <a:gd name="connsiteY3-88" fmla="*/ 638353 h 638353"/>
              <a:gd name="connsiteX0-89" fmla="*/ 0 w 4658264"/>
              <a:gd name="connsiteY0-90" fmla="*/ 638353 h 638353"/>
              <a:gd name="connsiteX1-91" fmla="*/ 2329131 w 4658264"/>
              <a:gd name="connsiteY1-92" fmla="*/ 0 h 638353"/>
              <a:gd name="connsiteX2-93" fmla="*/ 4658264 w 4658264"/>
              <a:gd name="connsiteY2-94" fmla="*/ 638353 h 638353"/>
              <a:gd name="connsiteX3-95" fmla="*/ 0 w 4658264"/>
              <a:gd name="connsiteY3-96" fmla="*/ 638353 h 638353"/>
              <a:gd name="connsiteX0-97" fmla="*/ 0 w 4658264"/>
              <a:gd name="connsiteY0-98" fmla="*/ 638353 h 638353"/>
              <a:gd name="connsiteX1-99" fmla="*/ 2329131 w 4658264"/>
              <a:gd name="connsiteY1-100" fmla="*/ 0 h 638353"/>
              <a:gd name="connsiteX2-101" fmla="*/ 4658264 w 4658264"/>
              <a:gd name="connsiteY2-102" fmla="*/ 638353 h 638353"/>
              <a:gd name="connsiteX3-103" fmla="*/ 0 w 4658264"/>
              <a:gd name="connsiteY3-104" fmla="*/ 638353 h 638353"/>
              <a:gd name="connsiteX0-105" fmla="*/ 0 w 4658264"/>
              <a:gd name="connsiteY0-106" fmla="*/ 638353 h 638353"/>
              <a:gd name="connsiteX1-107" fmla="*/ 2329131 w 4658264"/>
              <a:gd name="connsiteY1-108" fmla="*/ 0 h 638353"/>
              <a:gd name="connsiteX2-109" fmla="*/ 4658264 w 4658264"/>
              <a:gd name="connsiteY2-110" fmla="*/ 638353 h 638353"/>
              <a:gd name="connsiteX3-111" fmla="*/ 0 w 4658264"/>
              <a:gd name="connsiteY3-112" fmla="*/ 638353 h 638353"/>
              <a:gd name="connsiteX0-113" fmla="*/ 0 w 4658299"/>
              <a:gd name="connsiteY0-114" fmla="*/ 638353 h 638353"/>
              <a:gd name="connsiteX1-115" fmla="*/ 2329131 w 4658299"/>
              <a:gd name="connsiteY1-116" fmla="*/ 0 h 638353"/>
              <a:gd name="connsiteX2-117" fmla="*/ 4658264 w 4658299"/>
              <a:gd name="connsiteY2-118" fmla="*/ 638353 h 638353"/>
              <a:gd name="connsiteX3-119" fmla="*/ 0 w 4658299"/>
              <a:gd name="connsiteY3-120" fmla="*/ 638353 h 638353"/>
              <a:gd name="connsiteX0-121" fmla="*/ 0 w 4658299"/>
              <a:gd name="connsiteY0-122" fmla="*/ 638353 h 638353"/>
              <a:gd name="connsiteX1-123" fmla="*/ 2329131 w 4658299"/>
              <a:gd name="connsiteY1-124" fmla="*/ 0 h 638353"/>
              <a:gd name="connsiteX2-125" fmla="*/ 4658264 w 4658299"/>
              <a:gd name="connsiteY2-126" fmla="*/ 638353 h 638353"/>
              <a:gd name="connsiteX3-127" fmla="*/ 0 w 4658299"/>
              <a:gd name="connsiteY3-128" fmla="*/ 638353 h 638353"/>
              <a:gd name="connsiteX0-129" fmla="*/ 0 w 4658299"/>
              <a:gd name="connsiteY0-130" fmla="*/ 638353 h 638353"/>
              <a:gd name="connsiteX1-131" fmla="*/ 2329131 w 4658299"/>
              <a:gd name="connsiteY1-132" fmla="*/ 0 h 638353"/>
              <a:gd name="connsiteX2-133" fmla="*/ 4658264 w 4658299"/>
              <a:gd name="connsiteY2-134" fmla="*/ 638353 h 638353"/>
              <a:gd name="connsiteX3-135" fmla="*/ 0 w 4658299"/>
              <a:gd name="connsiteY3-136" fmla="*/ 638353 h 638353"/>
              <a:gd name="connsiteX0-137" fmla="*/ 0 w 4658299"/>
              <a:gd name="connsiteY0-138" fmla="*/ 638353 h 638353"/>
              <a:gd name="connsiteX1-139" fmla="*/ 2329131 w 4658299"/>
              <a:gd name="connsiteY1-140" fmla="*/ 0 h 638353"/>
              <a:gd name="connsiteX2-141" fmla="*/ 4658264 w 4658299"/>
              <a:gd name="connsiteY2-142" fmla="*/ 638353 h 638353"/>
              <a:gd name="connsiteX3-143" fmla="*/ 0 w 4658299"/>
              <a:gd name="connsiteY3-144" fmla="*/ 638353 h 638353"/>
              <a:gd name="connsiteX0-145" fmla="*/ 0 w 4658299"/>
              <a:gd name="connsiteY0-146" fmla="*/ 638353 h 638353"/>
              <a:gd name="connsiteX1-147" fmla="*/ 2329131 w 4658299"/>
              <a:gd name="connsiteY1-148" fmla="*/ 0 h 638353"/>
              <a:gd name="connsiteX2-149" fmla="*/ 4658264 w 4658299"/>
              <a:gd name="connsiteY2-150" fmla="*/ 638353 h 638353"/>
              <a:gd name="connsiteX3-151" fmla="*/ 0 w 4658299"/>
              <a:gd name="connsiteY3-152" fmla="*/ 638353 h 638353"/>
              <a:gd name="connsiteX0-153" fmla="*/ 0 w 4658299"/>
              <a:gd name="connsiteY0-154" fmla="*/ 638353 h 638353"/>
              <a:gd name="connsiteX1-155" fmla="*/ 2329131 w 4658299"/>
              <a:gd name="connsiteY1-156" fmla="*/ 0 h 638353"/>
              <a:gd name="connsiteX2-157" fmla="*/ 4658264 w 4658299"/>
              <a:gd name="connsiteY2-158" fmla="*/ 638353 h 638353"/>
              <a:gd name="connsiteX3-159" fmla="*/ 0 w 4658299"/>
              <a:gd name="connsiteY3-160" fmla="*/ 638353 h 638353"/>
              <a:gd name="connsiteX0-161" fmla="*/ 0 w 4658300"/>
              <a:gd name="connsiteY0-162" fmla="*/ 638353 h 638353"/>
              <a:gd name="connsiteX1-163" fmla="*/ 2329131 w 4658300"/>
              <a:gd name="connsiteY1-164" fmla="*/ 0 h 638353"/>
              <a:gd name="connsiteX2-165" fmla="*/ 4658264 w 4658300"/>
              <a:gd name="connsiteY2-166" fmla="*/ 638353 h 638353"/>
              <a:gd name="connsiteX3-167" fmla="*/ 0 w 4658300"/>
              <a:gd name="connsiteY3-168" fmla="*/ 638353 h 638353"/>
              <a:gd name="connsiteX0-169" fmla="*/ 0 w 4658264"/>
              <a:gd name="connsiteY0-170" fmla="*/ 638353 h 638353"/>
              <a:gd name="connsiteX1-171" fmla="*/ 2329131 w 4658264"/>
              <a:gd name="connsiteY1-172" fmla="*/ 0 h 638353"/>
              <a:gd name="connsiteX2-173" fmla="*/ 4658264 w 4658264"/>
              <a:gd name="connsiteY2-174" fmla="*/ 638353 h 638353"/>
              <a:gd name="connsiteX3-175" fmla="*/ 0 w 4658264"/>
              <a:gd name="connsiteY3-176" fmla="*/ 638353 h 638353"/>
              <a:gd name="connsiteX0-177" fmla="*/ 0 w 4658264"/>
              <a:gd name="connsiteY0-178" fmla="*/ 638353 h 638353"/>
              <a:gd name="connsiteX1-179" fmla="*/ 2329131 w 4658264"/>
              <a:gd name="connsiteY1-180" fmla="*/ 0 h 638353"/>
              <a:gd name="connsiteX2-181" fmla="*/ 4658264 w 4658264"/>
              <a:gd name="connsiteY2-182" fmla="*/ 638353 h 638353"/>
              <a:gd name="connsiteX3-183" fmla="*/ 0 w 4658264"/>
              <a:gd name="connsiteY3-184" fmla="*/ 638353 h 638353"/>
              <a:gd name="connsiteX0-185" fmla="*/ 0 w 4658264"/>
              <a:gd name="connsiteY0-186" fmla="*/ 638353 h 638353"/>
              <a:gd name="connsiteX1-187" fmla="*/ 2329131 w 4658264"/>
              <a:gd name="connsiteY1-188" fmla="*/ 0 h 638353"/>
              <a:gd name="connsiteX2-189" fmla="*/ 4658264 w 4658264"/>
              <a:gd name="connsiteY2-190" fmla="*/ 638353 h 638353"/>
              <a:gd name="connsiteX3-191" fmla="*/ 0 w 4658264"/>
              <a:gd name="connsiteY3-192" fmla="*/ 638353 h 638353"/>
              <a:gd name="connsiteX0-193" fmla="*/ 0 w 4658264"/>
              <a:gd name="connsiteY0-194" fmla="*/ 638353 h 638353"/>
              <a:gd name="connsiteX1-195" fmla="*/ 2329131 w 4658264"/>
              <a:gd name="connsiteY1-196" fmla="*/ 0 h 638353"/>
              <a:gd name="connsiteX2-197" fmla="*/ 4658264 w 4658264"/>
              <a:gd name="connsiteY2-198" fmla="*/ 638353 h 638353"/>
              <a:gd name="connsiteX3-199" fmla="*/ 0 w 4658264"/>
              <a:gd name="connsiteY3-200" fmla="*/ 638353 h 638353"/>
              <a:gd name="connsiteX0-201" fmla="*/ 0 w 4658264"/>
              <a:gd name="connsiteY0-202" fmla="*/ 638353 h 638353"/>
              <a:gd name="connsiteX1-203" fmla="*/ 2329131 w 4658264"/>
              <a:gd name="connsiteY1-204" fmla="*/ 0 h 638353"/>
              <a:gd name="connsiteX2-205" fmla="*/ 4658264 w 4658264"/>
              <a:gd name="connsiteY2-206" fmla="*/ 638353 h 638353"/>
              <a:gd name="connsiteX3-207" fmla="*/ 0 w 4658264"/>
              <a:gd name="connsiteY3-208" fmla="*/ 638353 h 638353"/>
              <a:gd name="connsiteX0-209" fmla="*/ 0 w 4658264"/>
              <a:gd name="connsiteY0-210" fmla="*/ 638353 h 638353"/>
              <a:gd name="connsiteX1-211" fmla="*/ 2329131 w 4658264"/>
              <a:gd name="connsiteY1-212" fmla="*/ 0 h 638353"/>
              <a:gd name="connsiteX2-213" fmla="*/ 4658264 w 4658264"/>
              <a:gd name="connsiteY2-214" fmla="*/ 638353 h 638353"/>
              <a:gd name="connsiteX3-215" fmla="*/ 0 w 4658264"/>
              <a:gd name="connsiteY3-216" fmla="*/ 638353 h 638353"/>
              <a:gd name="connsiteX0-217" fmla="*/ 0 w 4658264"/>
              <a:gd name="connsiteY0-218" fmla="*/ 638353 h 638353"/>
              <a:gd name="connsiteX1-219" fmla="*/ 2329131 w 4658264"/>
              <a:gd name="connsiteY1-220" fmla="*/ 0 h 638353"/>
              <a:gd name="connsiteX2-221" fmla="*/ 4658264 w 4658264"/>
              <a:gd name="connsiteY2-222" fmla="*/ 638353 h 638353"/>
              <a:gd name="connsiteX3-223" fmla="*/ 0 w 4658264"/>
              <a:gd name="connsiteY3-224" fmla="*/ 638353 h 638353"/>
              <a:gd name="connsiteX0-225" fmla="*/ 0 w 4658264"/>
              <a:gd name="connsiteY0-226" fmla="*/ 638353 h 638353"/>
              <a:gd name="connsiteX1-227" fmla="*/ 2329131 w 4658264"/>
              <a:gd name="connsiteY1-228" fmla="*/ 0 h 638353"/>
              <a:gd name="connsiteX2-229" fmla="*/ 4658264 w 4658264"/>
              <a:gd name="connsiteY2-230" fmla="*/ 638353 h 638353"/>
              <a:gd name="connsiteX3-231" fmla="*/ 0 w 4658264"/>
              <a:gd name="connsiteY3-232" fmla="*/ 638353 h 638353"/>
              <a:gd name="connsiteX0-233" fmla="*/ 0 w 4658264"/>
              <a:gd name="connsiteY0-234" fmla="*/ 638353 h 638353"/>
              <a:gd name="connsiteX1-235" fmla="*/ 2329131 w 4658264"/>
              <a:gd name="connsiteY1-236" fmla="*/ 0 h 638353"/>
              <a:gd name="connsiteX2-237" fmla="*/ 4658264 w 4658264"/>
              <a:gd name="connsiteY2-238" fmla="*/ 638353 h 638353"/>
              <a:gd name="connsiteX3-239" fmla="*/ 0 w 4658264"/>
              <a:gd name="connsiteY3-240" fmla="*/ 638353 h 638353"/>
              <a:gd name="connsiteX0-241" fmla="*/ 0 w 4658264"/>
              <a:gd name="connsiteY0-242" fmla="*/ 638353 h 638353"/>
              <a:gd name="connsiteX1-243" fmla="*/ 2329131 w 4658264"/>
              <a:gd name="connsiteY1-244" fmla="*/ 0 h 638353"/>
              <a:gd name="connsiteX2-245" fmla="*/ 4658264 w 4658264"/>
              <a:gd name="connsiteY2-246" fmla="*/ 638353 h 638353"/>
              <a:gd name="connsiteX3-247" fmla="*/ 0 w 4658264"/>
              <a:gd name="connsiteY3-248" fmla="*/ 638353 h 638353"/>
              <a:gd name="connsiteX0-249" fmla="*/ 0 w 4658264"/>
              <a:gd name="connsiteY0-250" fmla="*/ 638353 h 638353"/>
              <a:gd name="connsiteX1-251" fmla="*/ 2329131 w 4658264"/>
              <a:gd name="connsiteY1-252" fmla="*/ 0 h 638353"/>
              <a:gd name="connsiteX2-253" fmla="*/ 4658264 w 4658264"/>
              <a:gd name="connsiteY2-254" fmla="*/ 638353 h 638353"/>
              <a:gd name="connsiteX3-255" fmla="*/ 0 w 4658264"/>
              <a:gd name="connsiteY3-256" fmla="*/ 638353 h 638353"/>
              <a:gd name="connsiteX0-257" fmla="*/ 0 w 4658264"/>
              <a:gd name="connsiteY0-258" fmla="*/ 638353 h 638353"/>
              <a:gd name="connsiteX1-259" fmla="*/ 2329131 w 4658264"/>
              <a:gd name="connsiteY1-260" fmla="*/ 0 h 638353"/>
              <a:gd name="connsiteX2-261" fmla="*/ 4658264 w 4658264"/>
              <a:gd name="connsiteY2-262" fmla="*/ 638353 h 638353"/>
              <a:gd name="connsiteX3-263" fmla="*/ 0 w 4658264"/>
              <a:gd name="connsiteY3-264" fmla="*/ 638353 h 638353"/>
              <a:gd name="connsiteX0-265" fmla="*/ 0 w 4658264"/>
              <a:gd name="connsiteY0-266" fmla="*/ 638353 h 638353"/>
              <a:gd name="connsiteX1-267" fmla="*/ 2329131 w 4658264"/>
              <a:gd name="connsiteY1-268" fmla="*/ 0 h 638353"/>
              <a:gd name="connsiteX2-269" fmla="*/ 4658264 w 4658264"/>
              <a:gd name="connsiteY2-270" fmla="*/ 638353 h 638353"/>
              <a:gd name="connsiteX3-271" fmla="*/ 0 w 4658264"/>
              <a:gd name="connsiteY3-272" fmla="*/ 638353 h 638353"/>
              <a:gd name="connsiteX0-273" fmla="*/ 0 w 4658264"/>
              <a:gd name="connsiteY0-274" fmla="*/ 638353 h 638353"/>
              <a:gd name="connsiteX1-275" fmla="*/ 2329131 w 4658264"/>
              <a:gd name="connsiteY1-276" fmla="*/ 0 h 638353"/>
              <a:gd name="connsiteX2-277" fmla="*/ 4658264 w 4658264"/>
              <a:gd name="connsiteY2-278" fmla="*/ 638353 h 638353"/>
              <a:gd name="connsiteX3-279" fmla="*/ 0 w 4658264"/>
              <a:gd name="connsiteY3-280" fmla="*/ 638353 h 638353"/>
              <a:gd name="connsiteX0-281" fmla="*/ 0 w 4658264"/>
              <a:gd name="connsiteY0-282" fmla="*/ 638353 h 638353"/>
              <a:gd name="connsiteX1-283" fmla="*/ 2329131 w 4658264"/>
              <a:gd name="connsiteY1-284" fmla="*/ 0 h 638353"/>
              <a:gd name="connsiteX2-285" fmla="*/ 4658264 w 4658264"/>
              <a:gd name="connsiteY2-286" fmla="*/ 638353 h 638353"/>
              <a:gd name="connsiteX3-287" fmla="*/ 0 w 4658264"/>
              <a:gd name="connsiteY3-288" fmla="*/ 638353 h 638353"/>
              <a:gd name="connsiteX0-289" fmla="*/ 0 w 4658264"/>
              <a:gd name="connsiteY0-290" fmla="*/ 638353 h 638353"/>
              <a:gd name="connsiteX1-291" fmla="*/ 2329131 w 4658264"/>
              <a:gd name="connsiteY1-292" fmla="*/ 0 h 638353"/>
              <a:gd name="connsiteX2-293" fmla="*/ 4658264 w 4658264"/>
              <a:gd name="connsiteY2-294" fmla="*/ 638353 h 638353"/>
              <a:gd name="connsiteX3-295" fmla="*/ 0 w 4658264"/>
              <a:gd name="connsiteY3-296" fmla="*/ 638353 h 638353"/>
              <a:gd name="connsiteX0-297" fmla="*/ 0 w 4658264"/>
              <a:gd name="connsiteY0-298" fmla="*/ 638353 h 638353"/>
              <a:gd name="connsiteX1-299" fmla="*/ 2329131 w 4658264"/>
              <a:gd name="connsiteY1-300" fmla="*/ 0 h 638353"/>
              <a:gd name="connsiteX2-301" fmla="*/ 4658264 w 4658264"/>
              <a:gd name="connsiteY2-302" fmla="*/ 638353 h 638353"/>
              <a:gd name="connsiteX3-303" fmla="*/ 0 w 4658264"/>
              <a:gd name="connsiteY3-304" fmla="*/ 638353 h 638353"/>
              <a:gd name="connsiteX0-305" fmla="*/ 0 w 4658264"/>
              <a:gd name="connsiteY0-306" fmla="*/ 638353 h 638353"/>
              <a:gd name="connsiteX1-307" fmla="*/ 2329131 w 4658264"/>
              <a:gd name="connsiteY1-308" fmla="*/ 0 h 638353"/>
              <a:gd name="connsiteX2-309" fmla="*/ 4658264 w 4658264"/>
              <a:gd name="connsiteY2-310" fmla="*/ 638353 h 638353"/>
              <a:gd name="connsiteX3-311" fmla="*/ 0 w 4658264"/>
              <a:gd name="connsiteY3-312" fmla="*/ 638353 h 638353"/>
              <a:gd name="connsiteX0-313" fmla="*/ 0 w 4658264"/>
              <a:gd name="connsiteY0-314" fmla="*/ 638353 h 638353"/>
              <a:gd name="connsiteX1-315" fmla="*/ 2329131 w 4658264"/>
              <a:gd name="connsiteY1-316" fmla="*/ 0 h 638353"/>
              <a:gd name="connsiteX2-317" fmla="*/ 4658264 w 4658264"/>
              <a:gd name="connsiteY2-318" fmla="*/ 638353 h 638353"/>
              <a:gd name="connsiteX3-319" fmla="*/ 0 w 4658264"/>
              <a:gd name="connsiteY3-320" fmla="*/ 638353 h 638353"/>
              <a:gd name="connsiteX0-321" fmla="*/ 0 w 4658264"/>
              <a:gd name="connsiteY0-322" fmla="*/ 638353 h 638353"/>
              <a:gd name="connsiteX1-323" fmla="*/ 2329131 w 4658264"/>
              <a:gd name="connsiteY1-324" fmla="*/ 0 h 638353"/>
              <a:gd name="connsiteX2-325" fmla="*/ 4658264 w 4658264"/>
              <a:gd name="connsiteY2-326" fmla="*/ 638353 h 638353"/>
              <a:gd name="connsiteX3-327" fmla="*/ 0 w 4658264"/>
              <a:gd name="connsiteY3-328" fmla="*/ 638353 h 638353"/>
              <a:gd name="connsiteX0-329" fmla="*/ 0 w 4658264"/>
              <a:gd name="connsiteY0-330" fmla="*/ 638353 h 638353"/>
              <a:gd name="connsiteX1-331" fmla="*/ 2329131 w 4658264"/>
              <a:gd name="connsiteY1-332" fmla="*/ 0 h 638353"/>
              <a:gd name="connsiteX2-333" fmla="*/ 4658264 w 4658264"/>
              <a:gd name="connsiteY2-334" fmla="*/ 638353 h 638353"/>
              <a:gd name="connsiteX3-335" fmla="*/ 0 w 4658264"/>
              <a:gd name="connsiteY3-336" fmla="*/ 638353 h 638353"/>
            </a:gdLst>
            <a:ahLst/>
            <a:cxnLst>
              <a:cxn ang="0">
                <a:pos x="connsiteX0-1" y="connsiteY0-2"/>
              </a:cxn>
              <a:cxn ang="0">
                <a:pos x="connsiteX1-3" y="connsiteY1-4"/>
              </a:cxn>
              <a:cxn ang="0">
                <a:pos x="connsiteX2-5" y="connsiteY2-6"/>
              </a:cxn>
              <a:cxn ang="0">
                <a:pos x="connsiteX3-7" y="connsiteY3-8"/>
              </a:cxn>
            </a:cxnLst>
            <a:rect l="l" t="t" r="r" b="b"/>
            <a:pathLst>
              <a:path w="4658264" h="638353">
                <a:moveTo>
                  <a:pt x="0" y="638353"/>
                </a:moveTo>
                <a:cubicBezTo>
                  <a:pt x="550016" y="315561"/>
                  <a:pt x="1518248" y="0"/>
                  <a:pt x="2329131" y="0"/>
                </a:cubicBezTo>
                <a:cubicBezTo>
                  <a:pt x="3140014" y="0"/>
                  <a:pt x="4192719" y="337666"/>
                  <a:pt x="4658264" y="638353"/>
                </a:cubicBezTo>
                <a:cubicBezTo>
                  <a:pt x="2950233" y="129395"/>
                  <a:pt x="1431984" y="215658"/>
                  <a:pt x="0" y="638353"/>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06" name="文本框 5"/>
          <p:cNvSpPr txBox="1"/>
          <p:nvPr/>
        </p:nvSpPr>
        <p:spPr>
          <a:xfrm rot="-1839261">
            <a:off x="4546600" y="3103563"/>
            <a:ext cx="703263" cy="769937"/>
          </a:xfrm>
          <a:prstGeom prst="rect">
            <a:avLst/>
          </a:prstGeom>
          <a:noFill/>
          <a:ln w="9525">
            <a:noFill/>
          </a:ln>
        </p:spPr>
        <p:txBody>
          <a:bodyPr wrap="none">
            <a:spAutoFit/>
          </a:bodyPr>
          <a:lstStyle/>
          <a:p>
            <a:pPr algn="ctr" eaLnBrk="1" hangingPunct="1"/>
            <a:r>
              <a:rPr lang="en-US" altLang="zh-CN" sz="4400" dirty="0">
                <a:solidFill>
                  <a:schemeClr val="bg1"/>
                </a:solidFill>
                <a:latin typeface="Impact" panose="020B0806030902050204" pitchFamily="34" charset="0"/>
              </a:rPr>
              <a:t>01</a:t>
            </a:r>
            <a:endParaRPr lang="zh-CN" altLang="en-US" sz="4400" dirty="0">
              <a:solidFill>
                <a:schemeClr val="bg1"/>
              </a:solidFill>
              <a:latin typeface="Impact" panose="020B0806030902050204" pitchFamily="34" charset="0"/>
            </a:endParaRPr>
          </a:p>
        </p:txBody>
      </p:sp>
      <p:sp>
        <p:nvSpPr>
          <p:cNvPr id="25607" name="文本框 6"/>
          <p:cNvSpPr txBox="1"/>
          <p:nvPr/>
        </p:nvSpPr>
        <p:spPr>
          <a:xfrm>
            <a:off x="5648325" y="1993900"/>
            <a:ext cx="982663" cy="1016000"/>
          </a:xfrm>
          <a:prstGeom prst="rect">
            <a:avLst/>
          </a:prstGeom>
          <a:noFill/>
          <a:ln w="9525">
            <a:noFill/>
          </a:ln>
        </p:spPr>
        <p:txBody>
          <a:bodyPr wrap="none">
            <a:spAutoFit/>
          </a:bodyPr>
          <a:lstStyle/>
          <a:p>
            <a:pPr algn="ctr" eaLnBrk="1" hangingPunct="1"/>
            <a:r>
              <a:rPr lang="en-US" altLang="zh-CN" sz="6000" dirty="0">
                <a:solidFill>
                  <a:schemeClr val="bg1"/>
                </a:solidFill>
                <a:latin typeface="Impact" panose="020B0806030902050204" pitchFamily="34" charset="0"/>
              </a:rPr>
              <a:t>02</a:t>
            </a:r>
            <a:endParaRPr lang="zh-CN" altLang="en-US" sz="6000" dirty="0">
              <a:solidFill>
                <a:schemeClr val="bg1"/>
              </a:solidFill>
              <a:latin typeface="Impact" panose="020B0806030902050204" pitchFamily="34" charset="0"/>
            </a:endParaRPr>
          </a:p>
        </p:txBody>
      </p:sp>
      <p:sp>
        <p:nvSpPr>
          <p:cNvPr id="25608" name="文本框 7"/>
          <p:cNvSpPr txBox="1"/>
          <p:nvPr/>
        </p:nvSpPr>
        <p:spPr>
          <a:xfrm rot="1760289">
            <a:off x="6884988" y="3182938"/>
            <a:ext cx="731837" cy="708025"/>
          </a:xfrm>
          <a:prstGeom prst="rect">
            <a:avLst/>
          </a:prstGeom>
          <a:noFill/>
          <a:ln w="9525">
            <a:noFill/>
          </a:ln>
        </p:spPr>
        <p:txBody>
          <a:bodyPr wrap="none">
            <a:spAutoFit/>
          </a:bodyPr>
          <a:lstStyle/>
          <a:p>
            <a:pPr algn="ctr" eaLnBrk="1" hangingPunct="1"/>
            <a:r>
              <a:rPr lang="en-US" altLang="zh-CN" sz="4000" dirty="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9" name="文本框 8"/>
          <p:cNvSpPr txBox="1"/>
          <p:nvPr/>
        </p:nvSpPr>
        <p:spPr>
          <a:xfrm>
            <a:off x="8555923" y="3307080"/>
            <a:ext cx="769441" cy="430374"/>
          </a:xfrm>
          <a:prstGeom prst="rect">
            <a:avLst/>
          </a:prstGeom>
          <a:noFill/>
        </p:spPr>
        <p:txBody>
          <a:bodyPr wrap="none" lIns="0" rIns="0">
            <a:spAutoFit/>
          </a:bodyPr>
          <a:lstStyle/>
          <a:p>
            <a:pPr marR="0" algn="ctr" defTabSz="914400" eaLnBrk="1" fontAlgn="auto" hangingPunct="1">
              <a:lnSpc>
                <a:spcPct val="120000"/>
              </a:lnSpc>
              <a:spcBef>
                <a:spcPts val="0"/>
              </a:spcBef>
              <a:spcAft>
                <a:spcPts val="0"/>
              </a:spcAft>
              <a:buClrTx/>
              <a:buSzTx/>
              <a:buFontTx/>
              <a:defRPr/>
            </a:pPr>
            <a:r>
              <a:rPr kumimoji="0" lang="zh-CN" altLang="en-US" sz="2000" b="1" kern="1200" cap="none" spc="0" normalizeH="0" baseline="0" noProof="0" dirty="0">
                <a:solidFill>
                  <a:schemeClr val="accent3"/>
                </a:solidFill>
                <a:latin typeface="+mn-ea"/>
                <a:ea typeface="+mn-ea"/>
                <a:cs typeface="+mn-cs"/>
                <a:sym typeface="+mn-ea"/>
              </a:rPr>
              <a:t>工具：</a:t>
            </a:r>
            <a:endParaRPr kumimoji="0" lang="zh-CN" altLang="en-US" sz="2000" b="1" kern="1200" cap="none" spc="0" normalizeH="0" baseline="0" noProof="0" dirty="0">
              <a:solidFill>
                <a:schemeClr val="accent3"/>
              </a:solidFill>
              <a:latin typeface="+mn-ea"/>
              <a:ea typeface="+mn-ea"/>
              <a:cs typeface="+mn-cs"/>
              <a:sym typeface="+mn-ea"/>
            </a:endParaRPr>
          </a:p>
        </p:txBody>
      </p:sp>
      <p:sp>
        <p:nvSpPr>
          <p:cNvPr id="10" name="矩形 9"/>
          <p:cNvSpPr/>
          <p:nvPr/>
        </p:nvSpPr>
        <p:spPr>
          <a:xfrm>
            <a:off x="8570912" y="3662680"/>
            <a:ext cx="3133725" cy="2951898"/>
          </a:xfrm>
          <a:prstGeom prst="rect">
            <a:avLst/>
          </a:prstGeom>
        </p:spPr>
        <p:txBody>
          <a:bodyPr wrap="square" lIns="0" r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en-US" altLang="zh-CN" dirty="0">
                <a:latin typeface="+mn-ea"/>
                <a:ea typeface="+mn-ea"/>
                <a:sym typeface="+mn-ea"/>
              </a:rPr>
              <a:t>1.</a:t>
            </a:r>
            <a:r>
              <a:rPr lang="zh-CN" altLang="en-US" dirty="0">
                <a:latin typeface="+mn-ea"/>
                <a:ea typeface="+mn-ea"/>
                <a:sym typeface="+mn-ea"/>
              </a:rPr>
              <a:t>“变分方程”</a:t>
            </a:r>
            <a:endParaRPr lang="en-US" altLang="zh-CN" dirty="0">
              <a:latin typeface="+mn-ea"/>
              <a:ea typeface="+mn-ea"/>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1"/>
                </a:solidFill>
                <a:effectLst/>
                <a:uLnTx/>
                <a:uFillTx/>
                <a:latin typeface="+mn-ea"/>
                <a:ea typeface="+mn-ea"/>
                <a:cs typeface="+mn-cs"/>
                <a:sym typeface="+mn-ea"/>
              </a:rPr>
              <a:t>2.</a:t>
            </a:r>
            <a:r>
              <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rPr>
              <a:t>相应于</a:t>
            </a:r>
            <a:r>
              <a:rPr kumimoji="0" lang="en-US" altLang="zh-CN" sz="1800" b="0" i="0" u="none" strike="noStrike" kern="1200" cap="none" spc="0" normalizeH="0" baseline="0" noProof="0" dirty="0">
                <a:ln>
                  <a:noFill/>
                </a:ln>
                <a:solidFill>
                  <a:schemeClr val="tx1"/>
                </a:solidFill>
                <a:effectLst/>
                <a:uLnTx/>
                <a:uFillTx/>
                <a:latin typeface="Vivaldi" panose="03020602050506090804" pitchFamily="66" charset="0"/>
                <a:ea typeface="+mn-ea"/>
                <a:sym typeface="+mn-ea"/>
              </a:rPr>
              <a:t>f</a:t>
            </a:r>
            <a:r>
              <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rPr>
              <a:t>是周期的情况下的“特征指数”</a:t>
            </a:r>
            <a:endParaRPr kumimoji="0" lang="en-US" altLang="zh-CN" sz="1800" b="0" i="0" u="none" strike="noStrike" kern="1200" cap="none" spc="0" normalizeH="0" baseline="0" noProof="0" dirty="0">
              <a:ln>
                <a:noFill/>
              </a:ln>
              <a:solidFill>
                <a:schemeClr val="tx1"/>
              </a:solidFill>
              <a:effectLst/>
              <a:uLnTx/>
              <a:uFillTx/>
              <a:latin typeface="+mn-ea"/>
              <a:ea typeface="+mn-ea"/>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lang="en-US" altLang="zh-CN" dirty="0">
                <a:latin typeface="+mn-ea"/>
                <a:ea typeface="+mn-ea"/>
                <a:sym typeface="+mn-ea"/>
              </a:rPr>
              <a:t>3.</a:t>
            </a:r>
            <a:r>
              <a:rPr lang="zh-CN" altLang="en-US" dirty="0">
                <a:latin typeface="+mn-ea"/>
                <a:ea typeface="+mn-ea"/>
                <a:sym typeface="+mn-ea"/>
              </a:rPr>
              <a:t>一个向量场的“积分不变量”概念</a:t>
            </a:r>
            <a:r>
              <a:rPr lang="en-US" altLang="zh-CN" dirty="0">
                <a:latin typeface="+mn-ea"/>
                <a:ea typeface="+mn-ea"/>
                <a:sym typeface="+mn-ea"/>
              </a:rPr>
              <a:t>——</a:t>
            </a:r>
            <a:r>
              <a:rPr lang="zh-CN" altLang="en-US" dirty="0">
                <a:latin typeface="+mn-ea"/>
                <a:ea typeface="+mn-ea"/>
                <a:sym typeface="+mn-ea"/>
              </a:rPr>
              <a:t>推广了刘维尔和波尔兹曼应用的不变体积的特殊情况</a:t>
            </a:r>
            <a:endPar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25611" name="文本框 10"/>
          <p:cNvSpPr txBox="1"/>
          <p:nvPr/>
        </p:nvSpPr>
        <p:spPr>
          <a:xfrm>
            <a:off x="3049587" y="2755900"/>
            <a:ext cx="820738" cy="362792"/>
          </a:xfrm>
          <a:prstGeom prst="rect">
            <a:avLst/>
          </a:prstGeom>
          <a:noFill/>
          <a:ln w="9525">
            <a:noFill/>
          </a:ln>
        </p:spPr>
        <p:txBody>
          <a:bodyPr wrap="none" lIns="0" rIns="0">
            <a:spAutoFit/>
          </a:bodyPr>
          <a:lstStyle/>
          <a:p>
            <a:pPr algn="r" eaLnBrk="1" hangingPunct="1">
              <a:lnSpc>
                <a:spcPct val="120000"/>
              </a:lnSpc>
            </a:pPr>
            <a:r>
              <a:rPr lang="zh-CN" altLang="en-US" sz="1600" b="1" dirty="0">
                <a:solidFill>
                  <a:schemeClr val="accent2"/>
                </a:solidFill>
                <a:latin typeface="微软雅黑" panose="020B0503020204020204" pitchFamily="34" charset="-122"/>
              </a:rPr>
              <a:t>微分方程</a:t>
            </a:r>
            <a:endParaRPr lang="zh-CN" altLang="en-US" sz="1600" b="1" dirty="0">
              <a:solidFill>
                <a:schemeClr val="accent2"/>
              </a:solidFill>
              <a:latin typeface="微软雅黑" panose="020B0503020204020204" pitchFamily="34" charset="-122"/>
            </a:endParaRPr>
          </a:p>
        </p:txBody>
      </p:sp>
      <p:sp>
        <p:nvSpPr>
          <p:cNvPr id="12" name="矩形 11"/>
          <p:cNvSpPr/>
          <p:nvPr/>
        </p:nvSpPr>
        <p:spPr>
          <a:xfrm>
            <a:off x="790575" y="3086100"/>
            <a:ext cx="3079750" cy="1705403"/>
          </a:xfrm>
          <a:prstGeom prst="rect">
            <a:avLst/>
          </a:prstGeom>
        </p:spPr>
        <p:txBody>
          <a:bodyPr lIns="0" rIns="0">
            <a:spAutoFit/>
          </a:bodyPr>
          <a:lstStyle/>
          <a:p>
            <a:pPr lvl="0" algn="just" eaLnBrk="1" fontAlgn="auto" hangingPunct="1">
              <a:lnSpc>
                <a:spcPct val="150000"/>
              </a:lnSpc>
              <a:spcBef>
                <a:spcPts val="0"/>
              </a:spcBef>
              <a:spcAft>
                <a:spcPts val="0"/>
              </a:spcAft>
              <a:defRPr/>
            </a:pPr>
            <a:r>
              <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rPr>
              <a:t>庞加莱最杰出的成果是微分方程的定性理论</a:t>
            </a:r>
            <a:r>
              <a:rPr kumimoji="0" lang="en-US" altLang="zh-CN" sz="1800" b="0" i="0" u="none" strike="noStrike" kern="1200" cap="none" spc="0" normalizeH="0" baseline="0" noProof="0" dirty="0">
                <a:ln>
                  <a:noFill/>
                </a:ln>
                <a:solidFill>
                  <a:schemeClr val="tx1"/>
                </a:solidFill>
                <a:effectLst/>
                <a:uLnTx/>
                <a:uFillTx/>
                <a:latin typeface="+mn-ea"/>
                <a:ea typeface="+mn-ea"/>
                <a:cs typeface="+mn-cs"/>
                <a:sym typeface="+mn-ea"/>
              </a:rPr>
              <a:t>——</a:t>
            </a:r>
            <a:r>
              <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rPr>
              <a:t>从无到有萌发出来，并在其</a:t>
            </a:r>
            <a:r>
              <a:rPr lang="zh-CN" altLang="en-US" dirty="0">
                <a:latin typeface="+mn-ea"/>
                <a:ea typeface="+mn-ea"/>
                <a:sym typeface="+mn-ea"/>
              </a:rPr>
              <a:t>手里达到完美的程度</a:t>
            </a:r>
            <a:endParaRPr kumimoji="0" lang="zh-CN" altLang="zh-CN" sz="1800" b="0" i="0" u="none" strike="noStrike" kern="1200" cap="none" spc="0" normalizeH="0" baseline="0" noProof="0" dirty="0">
              <a:ln>
                <a:noFill/>
              </a:ln>
              <a:solidFill>
                <a:schemeClr val="tx1"/>
              </a:solidFill>
              <a:effectLst/>
              <a:uLnTx/>
              <a:uFillTx/>
              <a:latin typeface="+mn-ea"/>
              <a:ea typeface="+mn-ea"/>
              <a:cs typeface="+mn-cs"/>
              <a:sym typeface="+mn-ea"/>
            </a:endParaRPr>
          </a:p>
        </p:txBody>
      </p:sp>
      <p:sp>
        <p:nvSpPr>
          <p:cNvPr id="25613" name="文本框 12"/>
          <p:cNvSpPr txBox="1"/>
          <p:nvPr/>
        </p:nvSpPr>
        <p:spPr>
          <a:xfrm>
            <a:off x="7323044" y="253683"/>
            <a:ext cx="1102867" cy="430374"/>
          </a:xfrm>
          <a:prstGeom prst="rect">
            <a:avLst/>
          </a:prstGeom>
          <a:noFill/>
          <a:ln w="9525">
            <a:noFill/>
          </a:ln>
        </p:spPr>
        <p:txBody>
          <a:bodyPr wrap="none" lIns="0" rIns="0">
            <a:spAutoFit/>
          </a:bodyPr>
          <a:lstStyle/>
          <a:p>
            <a:pPr algn="ctr" eaLnBrk="1" hangingPunct="1">
              <a:lnSpc>
                <a:spcPct val="120000"/>
              </a:lnSpc>
            </a:pPr>
            <a:r>
              <a:rPr lang="zh-CN" altLang="en-US" sz="2000" b="1" dirty="0">
                <a:solidFill>
                  <a:schemeClr val="accent1"/>
                </a:solidFill>
                <a:latin typeface="微软雅黑" panose="020B0503020204020204" pitchFamily="34" charset="-122"/>
              </a:rPr>
              <a:t> 天体力学</a:t>
            </a:r>
            <a:endParaRPr lang="zh-CN" altLang="en-US" sz="2000" b="1" dirty="0">
              <a:solidFill>
                <a:schemeClr val="accent1"/>
              </a:solidFill>
              <a:latin typeface="微软雅黑" panose="020B0503020204020204" pitchFamily="34" charset="-122"/>
            </a:endParaRPr>
          </a:p>
        </p:txBody>
      </p:sp>
      <p:sp>
        <p:nvSpPr>
          <p:cNvPr id="14" name="矩形 13"/>
          <p:cNvSpPr/>
          <p:nvPr/>
        </p:nvSpPr>
        <p:spPr>
          <a:xfrm>
            <a:off x="7535545" y="623253"/>
            <a:ext cx="4095750" cy="2120902"/>
          </a:xfrm>
          <a:prstGeom prst="rect">
            <a:avLst/>
          </a:prstGeom>
        </p:spPr>
        <p:txBody>
          <a:bodyPr lIns="0" rIns="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tx1"/>
                </a:solidFill>
                <a:effectLst/>
                <a:uLnTx/>
                <a:uFillTx/>
                <a:latin typeface="+mn-ea"/>
                <a:ea typeface="+mn-ea"/>
                <a:cs typeface="+mn-cs"/>
                <a:sym typeface="+mn-ea"/>
              </a:rPr>
              <a:t>1885</a:t>
            </a:r>
            <a:r>
              <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rPr>
              <a:t>年以后庞加莱关于微分方程的大部分和天体力学（特别是三体问题）有关</a:t>
            </a:r>
            <a:endParaRPr kumimoji="0" lang="en-US" altLang="zh-CN" sz="1800" b="0" i="0" u="none" strike="noStrike" kern="1200" cap="none" spc="0" normalizeH="0" baseline="0" noProof="0" dirty="0">
              <a:ln>
                <a:noFill/>
              </a:ln>
              <a:solidFill>
                <a:schemeClr val="tx1"/>
              </a:solidFill>
              <a:effectLst/>
              <a:uLnTx/>
              <a:uFillTx/>
              <a:latin typeface="+mn-ea"/>
              <a:ea typeface="+mn-ea"/>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r>
              <a:rPr lang="en-US" altLang="zh-CN" dirty="0">
                <a:latin typeface="+mn-ea"/>
                <a:ea typeface="+mn-ea"/>
                <a:sym typeface="+mn-ea"/>
              </a:rPr>
              <a:t>1883</a:t>
            </a:r>
            <a:r>
              <a:rPr lang="zh-CN" altLang="en-US" dirty="0">
                <a:latin typeface="+mn-ea"/>
                <a:ea typeface="+mn-ea"/>
                <a:sym typeface="+mn-ea"/>
              </a:rPr>
              <a:t>年瑞典瑞典国王</a:t>
            </a:r>
            <a:r>
              <a:rPr lang="en-US" altLang="zh-CN" dirty="0">
                <a:latin typeface="+mn-ea"/>
                <a:ea typeface="+mn-ea"/>
                <a:sym typeface="+mn-ea"/>
              </a:rPr>
              <a:t>Oscar</a:t>
            </a:r>
            <a:r>
              <a:rPr lang="zh-CN" altLang="en-US" dirty="0">
                <a:latin typeface="+mn-ea"/>
                <a:ea typeface="+mn-ea"/>
                <a:sym typeface="+mn-ea"/>
              </a:rPr>
              <a:t>二世举办了一个有关</a:t>
            </a:r>
            <a:r>
              <a:rPr lang="en-US" altLang="zh-CN" dirty="0">
                <a:latin typeface="+mn-ea"/>
                <a:ea typeface="+mn-ea"/>
                <a:sym typeface="+mn-ea"/>
              </a:rPr>
              <a:t>n</a:t>
            </a:r>
            <a:r>
              <a:rPr lang="zh-CN" altLang="en-US" dirty="0">
                <a:latin typeface="+mn-ea"/>
                <a:ea typeface="+mn-ea"/>
                <a:sym typeface="+mn-ea"/>
              </a:rPr>
              <a:t>体问题的竞赛，庞加莱投搞并得到一等奖</a:t>
            </a:r>
            <a:endParaRPr kumimoji="0" lang="zh-CN" altLang="en-US" sz="1800" b="0" i="0" u="none" strike="noStrike" kern="1200" cap="none" spc="0" normalizeH="0" baseline="0" noProof="0" dirty="0">
              <a:ln>
                <a:noFill/>
              </a:ln>
              <a:solidFill>
                <a:schemeClr val="tx1"/>
              </a:solidFill>
              <a:effectLst/>
              <a:uLnTx/>
              <a:uFillTx/>
              <a:latin typeface="+mn-ea"/>
              <a:ea typeface="+mn-ea"/>
              <a:cs typeface="+mn-cs"/>
              <a:sym typeface="+mn-ea"/>
            </a:endParaRPr>
          </a:p>
        </p:txBody>
      </p:sp>
      <p:grpSp>
        <p:nvGrpSpPr>
          <p:cNvPr id="25615" name="组合 14"/>
          <p:cNvGrpSpPr/>
          <p:nvPr/>
        </p:nvGrpSpPr>
        <p:grpSpPr>
          <a:xfrm>
            <a:off x="331788" y="222250"/>
            <a:ext cx="327606" cy="400110"/>
            <a:chOff x="331599" y="222348"/>
            <a:chExt cx="327618" cy="400170"/>
          </a:xfrm>
        </p:grpSpPr>
        <p:sp>
          <p:nvSpPr>
            <p:cNvPr id="16" name="矩形 15"/>
            <p:cNvSpPr/>
            <p:nvPr/>
          </p:nvSpPr>
          <p:spPr>
            <a:xfrm>
              <a:off x="331599" y="350955"/>
              <a:ext cx="142880" cy="142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618" name="文本框 16"/>
            <p:cNvSpPr txBox="1"/>
            <p:nvPr/>
          </p:nvSpPr>
          <p:spPr>
            <a:xfrm>
              <a:off x="474479" y="222348"/>
              <a:ext cx="184738" cy="400170"/>
            </a:xfrm>
            <a:prstGeom prst="rect">
              <a:avLst/>
            </a:prstGeom>
            <a:noFill/>
            <a:ln w="9525">
              <a:noFill/>
            </a:ln>
          </p:spPr>
          <p:txBody>
            <a:bodyPr wrap="none">
              <a:spAutoFit/>
            </a:bodyPr>
            <a:lstStyle/>
            <a:p>
              <a:pPr eaLnBrk="1" hangingPunct="1"/>
              <a:endParaRPr lang="zh-CN" altLang="en-US" sz="2000" dirty="0">
                <a:latin typeface="微软雅黑" panose="020B0503020204020204" pitchFamily="34" charset="-122"/>
              </a:endParaRPr>
            </a:p>
          </p:txBody>
        </p:sp>
      </p:grpSp>
      <p:sp>
        <p:nvSpPr>
          <p:cNvPr id="6" name="文本框 5"/>
          <p:cNvSpPr txBox="1"/>
          <p:nvPr/>
        </p:nvSpPr>
        <p:spPr>
          <a:xfrm>
            <a:off x="802269" y="253847"/>
            <a:ext cx="3416320" cy="369332"/>
          </a:xfrm>
          <a:prstGeom prst="rect">
            <a:avLst/>
          </a:prstGeom>
          <a:noFill/>
        </p:spPr>
        <p:txBody>
          <a:bodyPr wrap="none" rtlCol="0">
            <a:spAutoFit/>
          </a:bodyPr>
          <a:lstStyle/>
          <a:p>
            <a:r>
              <a:rPr kumimoji="1" lang="zh-CN" altLang="en-US" dirty="0"/>
              <a:t>拉格朗日的天体力学与微分方程</a:t>
            </a:r>
            <a:endParaRPr kumimoji="1" lang="zh-CN" altLang="en-US" dirty="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11"/>
                                        </p:tgtEl>
                                        <p:attrNameLst>
                                          <p:attrName>style.visibility</p:attrName>
                                        </p:attrNameLst>
                                      </p:cBhvr>
                                      <p:to>
                                        <p:strVal val="visible"/>
                                      </p:to>
                                    </p:set>
                                    <p:animEffect transition="in" filter="blinds(horizontal)">
                                      <p:cBhvr>
                                        <p:cTn id="7" dur="500"/>
                                        <p:tgtEl>
                                          <p:spTgt spid="256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613"/>
                                        </p:tgtEl>
                                        <p:attrNameLst>
                                          <p:attrName>style.visibility</p:attrName>
                                        </p:attrNameLst>
                                      </p:cBhvr>
                                      <p:to>
                                        <p:strVal val="visible"/>
                                      </p:to>
                                    </p:set>
                                    <p:animEffect transition="in" filter="blinds(horizontal)">
                                      <p:cBhvr>
                                        <p:cTn id="18" dur="500"/>
                                        <p:tgtEl>
                                          <p:spTgt spid="256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5611" grpId="0"/>
      <p:bldP spid="12" grpId="0"/>
      <p:bldP spid="25613" grpId="0"/>
      <p:bldP spid="14" grpId="0"/>
    </p:bldLst>
  </p:timing>
</p:sld>
</file>

<file path=ppt/tags/tag1.xml><?xml version="1.0" encoding="utf-8"?>
<p:tagLst xmlns:p="http://schemas.openxmlformats.org/presentationml/2006/main">
  <p:tag name="KSO_WM_DECORATE_SHAPE_ID" val="3"/>
</p:tagLst>
</file>

<file path=ppt/tags/tag2.xml><?xml version="1.0" encoding="utf-8"?>
<p:tagLst xmlns:p="http://schemas.openxmlformats.org/presentationml/2006/main">
  <p:tag name="RESOURCEID" val="636440342935487115"/>
  <p:tag name="SCENEID" val="Unkown"/>
  <p:tag name="SCENELINKIDS" val="2|3"/>
  <p:tag name="ANIMSTRING" val="06845e1e48f104eaaa8e41c400262d67"/>
  <p:tag name="SCENESHAPETYPE" val="SceneShape"/>
  <p:tag name="SCENESHAPESUBTYPE" val="SceneSimpleShape"/>
  <p:tag name="SCENECOLOR-TEXT" val="Color_Theme"/>
  <p:tag name="SCENECOLOR-TEXT-VALUE" val="2"/>
  <p:tag name="KSO_WM_UNIT_HIGHLIGHT" val="0"/>
  <p:tag name="KSO_WM_UNIT_COMPATIBLE" val="0"/>
  <p:tag name="KSO_WM_UNIT_DIAGRAM_ISNUMVISUAL" val="0"/>
  <p:tag name="KSO_WM_UNIT_DIAGRAM_ISREFERUNIT" val="0"/>
  <p:tag name="KSO_WM_UNIT_SUBTYPE" val="f"/>
  <p:tag name="KSO_WM_UNIT_ID" val="mixed20197617_1*i*2"/>
  <p:tag name="KSO_WM_TEMPLATE_CATEGORY" val="mixed"/>
  <p:tag name="KSO_WM_TEMPLATE_INDEX" val="20197617"/>
  <p:tag name="KSO_WM_UNIT_LAYERLEVEL" val="1"/>
  <p:tag name="KSO_WM_TAG_VERSION" val="1.0"/>
  <p:tag name="KSO_WM_BEAUTIFY_FLAG" val="#wm#"/>
  <p:tag name="KSO_WM_UNIT_TYPE" val="i"/>
  <p:tag name="KSO_WM_UNIT_INDEX" val="2"/>
  <p:tag name="PA" val="v5.2.3"/>
  <p:tag name="KSO_WM_DECOATE_TAGETSHAPES_IDS" val="6"/>
</p:tagLst>
</file>

<file path=ppt/tags/tag3.xml><?xml version="1.0" encoding="utf-8"?>
<p:tagLst xmlns:p="http://schemas.openxmlformats.org/presentationml/2006/main">
  <p:tag name="KSO_WM_DOC_GUID" val="{64f37097-a439-4ffe-9da6-7bf105148141}"/>
</p:tagLst>
</file>

<file path=ppt/theme/theme1.xml><?xml version="1.0" encoding="utf-8"?>
<a:theme xmlns:a="http://schemas.openxmlformats.org/drawingml/2006/main" name="清风素材 https://12sc.taobao.com">
  <a:themeElements>
    <a:clrScheme name="自定义 5">
      <a:dk1>
        <a:sysClr val="windowText" lastClr="000000"/>
      </a:dk1>
      <a:lt1>
        <a:sysClr val="window" lastClr="FFFFFF"/>
      </a:lt1>
      <a:dk2>
        <a:srgbClr val="44546A"/>
      </a:dk2>
      <a:lt2>
        <a:srgbClr val="E7E6E6"/>
      </a:lt2>
      <a:accent1>
        <a:srgbClr val="00B0F0"/>
      </a:accent1>
      <a:accent2>
        <a:srgbClr val="0070C0"/>
      </a:accent2>
      <a:accent3>
        <a:srgbClr val="92D050"/>
      </a:accent3>
      <a:accent4>
        <a:srgbClr val="FFC000"/>
      </a:accent4>
      <a:accent5>
        <a:srgbClr val="ED7D31"/>
      </a:accent5>
      <a:accent6>
        <a:srgbClr val="954F72"/>
      </a:accent6>
      <a:hlink>
        <a:srgbClr val="0563C1"/>
      </a:hlink>
      <a:folHlink>
        <a:srgbClr val="954F72"/>
      </a:folHlink>
    </a:clrScheme>
    <a:fontScheme name="标准字体">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风素材1 https://12sc.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2818</Words>
  <Application>WPS 演示</Application>
  <PresentationFormat>宽屏</PresentationFormat>
  <Paragraphs>192</Paragraphs>
  <Slides>17</Slides>
  <Notes>5</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17</vt:i4>
      </vt:variant>
    </vt:vector>
  </HeadingPairs>
  <TitlesOfParts>
    <vt:vector size="32" baseType="lpstr">
      <vt:lpstr>Arial</vt:lpstr>
      <vt:lpstr>宋体</vt:lpstr>
      <vt:lpstr>Wingdings</vt:lpstr>
      <vt:lpstr>Calibri</vt:lpstr>
      <vt:lpstr>微软雅黑</vt:lpstr>
      <vt:lpstr>Calibri Light</vt:lpstr>
      <vt:lpstr>方正正中黑_GBK</vt:lpstr>
      <vt:lpstr>等线</vt:lpstr>
      <vt:lpstr>Impact</vt:lpstr>
      <vt:lpstr>华文楷体</vt:lpstr>
      <vt:lpstr>Vivaldi</vt:lpstr>
      <vt:lpstr>Wingdings</vt:lpstr>
      <vt:lpstr>Arial Unicode MS</vt:lpstr>
      <vt:lpstr>清风素材 https://12sc.taobao.com</vt:lpstr>
      <vt:lpstr>清风素材1 https://12sc.taobao.com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辰风</cp:lastModifiedBy>
  <cp:revision>25</cp:revision>
  <dcterms:created xsi:type="dcterms:W3CDTF">2017-03-05T08:43:00Z</dcterms:created>
  <dcterms:modified xsi:type="dcterms:W3CDTF">2019-05-14T02:36:41Z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